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05" r:id="rId2"/>
    <p:sldId id="457" r:id="rId3"/>
    <p:sldId id="388" r:id="rId4"/>
    <p:sldId id="312" r:id="rId5"/>
    <p:sldId id="322" r:id="rId6"/>
    <p:sldId id="323" r:id="rId7"/>
    <p:sldId id="314" r:id="rId8"/>
    <p:sldId id="315" r:id="rId9"/>
    <p:sldId id="450" r:id="rId10"/>
    <p:sldId id="317" r:id="rId11"/>
    <p:sldId id="451" r:id="rId12"/>
    <p:sldId id="318" r:id="rId13"/>
    <p:sldId id="320" r:id="rId14"/>
    <p:sldId id="458" r:id="rId15"/>
    <p:sldId id="289" r:id="rId16"/>
    <p:sldId id="325" r:id="rId17"/>
    <p:sldId id="389" r:id="rId18"/>
    <p:sldId id="367" r:id="rId19"/>
    <p:sldId id="476" r:id="rId20"/>
    <p:sldId id="477" r:id="rId21"/>
    <p:sldId id="497" r:id="rId22"/>
    <p:sldId id="472" r:id="rId23"/>
    <p:sldId id="473" r:id="rId24"/>
    <p:sldId id="464" r:id="rId25"/>
    <p:sldId id="478" r:id="rId26"/>
    <p:sldId id="468" r:id="rId27"/>
    <p:sldId id="469" r:id="rId28"/>
    <p:sldId id="429" r:id="rId29"/>
    <p:sldId id="470" r:id="rId30"/>
    <p:sldId id="430" r:id="rId31"/>
    <p:sldId id="474" r:id="rId32"/>
    <p:sldId id="481" r:id="rId33"/>
    <p:sldId id="482" r:id="rId34"/>
    <p:sldId id="454" r:id="rId35"/>
    <p:sldId id="498" r:id="rId36"/>
    <p:sldId id="499" r:id="rId37"/>
    <p:sldId id="491" r:id="rId38"/>
    <p:sldId id="500" r:id="rId39"/>
    <p:sldId id="496" r:id="rId40"/>
    <p:sldId id="437" r:id="rId41"/>
  </p:sldIdLst>
  <p:sldSz cx="10080625" cy="7559675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hieu Bourgeois Mitard" initials="MB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66"/>
    <a:srgbClr val="C0504D"/>
    <a:srgbClr val="F2A068"/>
    <a:srgbClr val="F7C5A3"/>
    <a:srgbClr val="8064A2"/>
    <a:srgbClr val="9BBB59"/>
    <a:srgbClr val="4BACC6"/>
    <a:srgbClr val="FF0000"/>
    <a:srgbClr val="0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2010" autoAdjust="0"/>
  </p:normalViewPr>
  <p:slideViewPr>
    <p:cSldViewPr>
      <p:cViewPr varScale="1">
        <p:scale>
          <a:sx n="72" d="100"/>
          <a:sy n="72" d="100"/>
        </p:scale>
        <p:origin x="1210" y="101"/>
      </p:cViewPr>
      <p:guideLst>
        <p:guide orient="horz" pos="2381"/>
        <p:guide pos="317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10.10.3.3\Commun_CCES\01_Am&#233;nagement%20de%20l'Espace\016_Eau%20et%20Milieux%20Aquatiques\Esp&#232;ces%20Exotiques%20Envahissantes\Ragondins\Ragondins_Strat&#233;gie\RAE_SuiviCapturesCCE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CCE-FIC\Commun_CCCE\Estuaire%20Sillon\01_Am&#233;nagement%20de%20l'Espace\016_Eau%20et%20Milieux%20Aquatiques\CT%20SMNL_2020-2025\CTEau_Bilan_2020-2022\Sch&#233;ma%20directeur_V10-NouveauPg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FR" sz="1200"/>
              <a:t>Suivi des</a:t>
            </a:r>
            <a:r>
              <a:rPr lang="fr-FR" sz="1200" baseline="0"/>
              <a:t> captures de rongeurs aquatiques envahissants sur les communes de la CCES</a:t>
            </a:r>
            <a:endParaRPr lang="fr-FR" sz="1200"/>
          </a:p>
        </c:rich>
      </c:tx>
      <c:overlay val="0"/>
      <c:spPr>
        <a:noFill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[RAE_SuiviCapturesCCES.xlsx]Feuil2!$A$2</c:f>
              <c:strCache>
                <c:ptCount val="1"/>
                <c:pt idx="0">
                  <c:v>Campbon</c:v>
                </c:pt>
              </c:strCache>
            </c:strRef>
          </c:tx>
          <c:spPr>
            <a:ln>
              <a:noFill/>
            </a:ln>
          </c:spPr>
          <c:invertIfNegative val="0"/>
          <c:cat>
            <c:numRef>
              <c:f>[RAE_SuiviCapturesCCES.xlsx]Feuil2!$B$1:$I$1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[RAE_SuiviCapturesCCES.xlsx]Feuil2!$B$2:$I$2</c:f>
              <c:numCache>
                <c:formatCode>0</c:formatCode>
                <c:ptCount val="8"/>
                <c:pt idx="0">
                  <c:v>139</c:v>
                </c:pt>
                <c:pt idx="1">
                  <c:v>44</c:v>
                </c:pt>
                <c:pt idx="2">
                  <c:v>101</c:v>
                </c:pt>
                <c:pt idx="3">
                  <c:v>109</c:v>
                </c:pt>
                <c:pt idx="4">
                  <c:v>165</c:v>
                </c:pt>
                <c:pt idx="5">
                  <c:v>264</c:v>
                </c:pt>
                <c:pt idx="6">
                  <c:v>168</c:v>
                </c:pt>
                <c:pt idx="7">
                  <c:v>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E6-4C6A-9949-3BB0893CBC7C}"/>
            </c:ext>
          </c:extLst>
        </c:ser>
        <c:ser>
          <c:idx val="1"/>
          <c:order val="1"/>
          <c:tx>
            <c:strRef>
              <c:f>[RAE_SuiviCapturesCCES.xlsx]Feuil2!$A$3</c:f>
              <c:strCache>
                <c:ptCount val="1"/>
                <c:pt idx="0">
                  <c:v>La Chapelle-Launay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</c:spPr>
          <c:invertIfNegative val="0"/>
          <c:cat>
            <c:numRef>
              <c:f>[RAE_SuiviCapturesCCES.xlsx]Feuil2!$B$1:$I$1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[RAE_SuiviCapturesCCES.xlsx]Feuil2!$B$3:$I$3</c:f>
              <c:numCache>
                <c:formatCode>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183</c:v>
                </c:pt>
                <c:pt idx="4">
                  <c:v>648</c:v>
                </c:pt>
                <c:pt idx="5">
                  <c:v>904</c:v>
                </c:pt>
                <c:pt idx="6">
                  <c:v>604</c:v>
                </c:pt>
                <c:pt idx="7">
                  <c:v>1322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E6-4C6A-9949-3BB0893CBC7C}"/>
            </c:ext>
          </c:extLst>
        </c:ser>
        <c:ser>
          <c:idx val="2"/>
          <c:order val="2"/>
          <c:tx>
            <c:strRef>
              <c:f>[RAE_SuiviCapturesCCES.xlsx]Feuil2!$A$4</c:f>
              <c:strCache>
                <c:ptCount val="1"/>
                <c:pt idx="0">
                  <c:v>La Chapelle-Launay - LI</c:v>
                </c:pt>
              </c:strCache>
            </c:strRef>
          </c:tx>
          <c:spPr>
            <a:pattFill prst="wdUpDiag">
              <a:fgClr>
                <a:schemeClr val="tx1">
                  <a:lumMod val="85000"/>
                  <a:lumOff val="15000"/>
                </a:schemeClr>
              </a:fgClr>
              <a:bgClr>
                <a:srgbClr val="FFC000"/>
              </a:bgClr>
            </a:pattFill>
            <a:ln w="19050">
              <a:noFill/>
            </a:ln>
          </c:spPr>
          <c:invertIfNegative val="0"/>
          <c:cat>
            <c:numRef>
              <c:f>[RAE_SuiviCapturesCCES.xlsx]Feuil2!$B$1:$I$1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[RAE_SuiviCapturesCCES.xlsx]Feuil2!$B$4:$I$4</c:f>
              <c:numCache>
                <c:formatCode>General</c:formatCode>
                <c:ptCount val="8"/>
                <c:pt idx="5" formatCode="0">
                  <c:v>54</c:v>
                </c:pt>
                <c:pt idx="6" formatCode="0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E6-4C6A-9949-3BB0893CBC7C}"/>
            </c:ext>
          </c:extLst>
        </c:ser>
        <c:ser>
          <c:idx val="3"/>
          <c:order val="3"/>
          <c:tx>
            <c:strRef>
              <c:f>[RAE_SuiviCapturesCCES.xlsx]Feuil2!$A$5</c:f>
              <c:strCache>
                <c:ptCount val="1"/>
                <c:pt idx="0">
                  <c:v>Lavau-sur-Loire</c:v>
                </c:pt>
              </c:strCache>
            </c:strRef>
          </c:tx>
          <c:spPr>
            <a:solidFill>
              <a:srgbClr val="9F5FCF"/>
            </a:solidFill>
            <a:ln>
              <a:noFill/>
            </a:ln>
          </c:spPr>
          <c:invertIfNegative val="0"/>
          <c:cat>
            <c:numRef>
              <c:f>[RAE_SuiviCapturesCCES.xlsx]Feuil2!$B$1:$I$1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[RAE_SuiviCapturesCCES.xlsx]Feuil2!$B$5:$I$5</c:f>
              <c:numCache>
                <c:formatCode>0</c:formatCode>
                <c:ptCount val="8"/>
                <c:pt idx="0">
                  <c:v>7</c:v>
                </c:pt>
                <c:pt idx="1">
                  <c:v>72</c:v>
                </c:pt>
                <c:pt idx="2">
                  <c:v>264</c:v>
                </c:pt>
                <c:pt idx="3">
                  <c:v>38</c:v>
                </c:pt>
                <c:pt idx="4">
                  <c:v>173</c:v>
                </c:pt>
                <c:pt idx="5">
                  <c:v>1948</c:v>
                </c:pt>
                <c:pt idx="6">
                  <c:v>2254</c:v>
                </c:pt>
                <c:pt idx="7">
                  <c:v>2071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E6-4C6A-9949-3BB0893CBC7C}"/>
            </c:ext>
          </c:extLst>
        </c:ser>
        <c:ser>
          <c:idx val="4"/>
          <c:order val="4"/>
          <c:tx>
            <c:strRef>
              <c:f>[RAE_SuiviCapturesCCES.xlsx]Feuil2!$A$6</c:f>
              <c:strCache>
                <c:ptCount val="1"/>
                <c:pt idx="0">
                  <c:v>Lavau-sur-Loire - LI</c:v>
                </c:pt>
              </c:strCache>
            </c:strRef>
          </c:tx>
          <c:spPr>
            <a:pattFill prst="wdUpDiag">
              <a:fgClr>
                <a:schemeClr val="tx1">
                  <a:lumMod val="85000"/>
                  <a:lumOff val="15000"/>
                </a:schemeClr>
              </a:fgClr>
              <a:bgClr>
                <a:srgbClr val="9F5FCF"/>
              </a:bgClr>
            </a:pattFill>
            <a:ln w="19050">
              <a:noFill/>
            </a:ln>
          </c:spPr>
          <c:invertIfNegative val="0"/>
          <c:cat>
            <c:numRef>
              <c:f>[RAE_SuiviCapturesCCES.xlsx]Feuil2!$B$1:$I$1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[RAE_SuiviCapturesCCES.xlsx]Feuil2!$B$6:$I$6</c:f>
              <c:numCache>
                <c:formatCode>General</c:formatCode>
                <c:ptCount val="8"/>
                <c:pt idx="5" formatCode="0">
                  <c:v>410</c:v>
                </c:pt>
                <c:pt idx="6" formatCode="0">
                  <c:v>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E6-4C6A-9949-3BB0893CBC7C}"/>
            </c:ext>
          </c:extLst>
        </c:ser>
        <c:ser>
          <c:idx val="5"/>
          <c:order val="5"/>
          <c:tx>
            <c:strRef>
              <c:f>[RAE_SuiviCapturesCCES.xlsx]Feuil2!$A$7</c:f>
              <c:strCache>
                <c:ptCount val="1"/>
                <c:pt idx="0">
                  <c:v>Malville</c:v>
                </c:pt>
              </c:strCache>
            </c:strRef>
          </c:tx>
          <c:spPr>
            <a:ln>
              <a:noFill/>
            </a:ln>
          </c:spPr>
          <c:invertIfNegative val="0"/>
          <c:cat>
            <c:numRef>
              <c:f>[RAE_SuiviCapturesCCES.xlsx]Feuil2!$B$1:$I$1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[RAE_SuiviCapturesCCES.xlsx]Feuil2!$B$7:$I$7</c:f>
              <c:numCache>
                <c:formatCode>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576</c:v>
                </c:pt>
                <c:pt idx="6">
                  <c:v>230</c:v>
                </c:pt>
                <c:pt idx="7">
                  <c:v>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0E6-4C6A-9949-3BB0893CBC7C}"/>
            </c:ext>
          </c:extLst>
        </c:ser>
        <c:ser>
          <c:idx val="6"/>
          <c:order val="6"/>
          <c:tx>
            <c:strRef>
              <c:f>[RAE_SuiviCapturesCCES.xlsx]Feuil2!$A$8</c:f>
              <c:strCache>
                <c:ptCount val="1"/>
                <c:pt idx="0">
                  <c:v>Prinquiau</c:v>
                </c:pt>
              </c:strCache>
            </c:strRef>
          </c:tx>
          <c:spPr>
            <a:ln>
              <a:noFill/>
            </a:ln>
          </c:spPr>
          <c:invertIfNegative val="0"/>
          <c:cat>
            <c:numRef>
              <c:f>[RAE_SuiviCapturesCCES.xlsx]Feuil2!$B$1:$I$1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[RAE_SuiviCapturesCCES.xlsx]Feuil2!$B$8:$I$8</c:f>
              <c:numCache>
                <c:formatCode>0</c:formatCode>
                <c:ptCount val="8"/>
                <c:pt idx="0">
                  <c:v>78</c:v>
                </c:pt>
                <c:pt idx="1">
                  <c:v>20</c:v>
                </c:pt>
                <c:pt idx="2">
                  <c:v>53</c:v>
                </c:pt>
                <c:pt idx="3">
                  <c:v>163</c:v>
                </c:pt>
                <c:pt idx="4">
                  <c:v>324</c:v>
                </c:pt>
                <c:pt idx="5">
                  <c:v>504</c:v>
                </c:pt>
                <c:pt idx="6">
                  <c:v>686</c:v>
                </c:pt>
                <c:pt idx="7">
                  <c:v>448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0E6-4C6A-9949-3BB0893CBC7C}"/>
            </c:ext>
          </c:extLst>
        </c:ser>
        <c:ser>
          <c:idx val="7"/>
          <c:order val="7"/>
          <c:tx>
            <c:strRef>
              <c:f>[RAE_SuiviCapturesCCES.xlsx]Feuil2!$A$9</c:f>
              <c:strCache>
                <c:ptCount val="1"/>
                <c:pt idx="0">
                  <c:v>Quilly</c:v>
                </c:pt>
              </c:strCache>
            </c:strRef>
          </c:tx>
          <c:spPr>
            <a:ln>
              <a:noFill/>
            </a:ln>
          </c:spPr>
          <c:invertIfNegative val="0"/>
          <c:cat>
            <c:numRef>
              <c:f>[RAE_SuiviCapturesCCES.xlsx]Feuil2!$B$1:$I$1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[RAE_SuiviCapturesCCES.xlsx]Feuil2!$B$9:$I$9</c:f>
              <c:numCache>
                <c:formatCode>0</c:formatCode>
                <c:ptCount val="8"/>
                <c:pt idx="0">
                  <c:v>149</c:v>
                </c:pt>
                <c:pt idx="1">
                  <c:v>75</c:v>
                </c:pt>
                <c:pt idx="2">
                  <c:v>128</c:v>
                </c:pt>
                <c:pt idx="3">
                  <c:v>10</c:v>
                </c:pt>
                <c:pt idx="4">
                  <c:v>24</c:v>
                </c:pt>
                <c:pt idx="5">
                  <c:v>81</c:v>
                </c:pt>
                <c:pt idx="6">
                  <c:v>31</c:v>
                </c:pt>
                <c:pt idx="7">
                  <c:v>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0E6-4C6A-9949-3BB0893CBC7C}"/>
            </c:ext>
          </c:extLst>
        </c:ser>
        <c:ser>
          <c:idx val="8"/>
          <c:order val="8"/>
          <c:tx>
            <c:strRef>
              <c:f>[RAE_SuiviCapturesCCES.xlsx]Feuil2!$A$10</c:f>
              <c:strCache>
                <c:ptCount val="1"/>
                <c:pt idx="0">
                  <c:v>Savenay</c:v>
                </c:pt>
              </c:strCache>
            </c:strRef>
          </c:tx>
          <c:spPr>
            <a:ln>
              <a:noFill/>
            </a:ln>
          </c:spPr>
          <c:invertIfNegative val="0"/>
          <c:cat>
            <c:numRef>
              <c:f>[RAE_SuiviCapturesCCES.xlsx]Feuil2!$B$1:$I$1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[RAE_SuiviCapturesCCES.xlsx]Feuil2!$B$10:$I$10</c:f>
              <c:numCache>
                <c:formatCode>0</c:formatCode>
                <c:ptCount val="8"/>
                <c:pt idx="0">
                  <c:v>661</c:v>
                </c:pt>
                <c:pt idx="1">
                  <c:v>703</c:v>
                </c:pt>
                <c:pt idx="2">
                  <c:v>1686</c:v>
                </c:pt>
                <c:pt idx="3">
                  <c:v>1785</c:v>
                </c:pt>
                <c:pt idx="4">
                  <c:v>1536</c:v>
                </c:pt>
                <c:pt idx="5">
                  <c:v>332</c:v>
                </c:pt>
                <c:pt idx="6">
                  <c:v>495</c:v>
                </c:pt>
                <c:pt idx="7">
                  <c:v>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0E6-4C6A-9949-3BB0893CBC7C}"/>
            </c:ext>
          </c:extLst>
        </c:ser>
        <c:ser>
          <c:idx val="9"/>
          <c:order val="9"/>
          <c:tx>
            <c:strRef>
              <c:f>[RAE_SuiviCapturesCCES.xlsx]Feuil2!$A$11</c:f>
              <c:strCache>
                <c:ptCount val="1"/>
                <c:pt idx="0">
                  <c:v>Bouée</c:v>
                </c:pt>
              </c:strCache>
            </c:strRef>
          </c:tx>
          <c:spPr>
            <a:solidFill>
              <a:srgbClr val="6ABAD0"/>
            </a:solidFill>
            <a:ln>
              <a:noFill/>
            </a:ln>
          </c:spPr>
          <c:invertIfNegative val="0"/>
          <c:cat>
            <c:numRef>
              <c:f>[RAE_SuiviCapturesCCES.xlsx]Feuil2!$B$1:$I$1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[RAE_SuiviCapturesCCES.xlsx]Feuil2!$B$11:$I$11</c:f>
              <c:numCache>
                <c:formatCode>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355</c:v>
                </c:pt>
                <c:pt idx="5">
                  <c:v>820</c:v>
                </c:pt>
                <c:pt idx="6">
                  <c:v>1211</c:v>
                </c:pt>
                <c:pt idx="7">
                  <c:v>1542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0E6-4C6A-9949-3BB0893CBC7C}"/>
            </c:ext>
          </c:extLst>
        </c:ser>
        <c:ser>
          <c:idx val="10"/>
          <c:order val="10"/>
          <c:tx>
            <c:strRef>
              <c:f>[RAE_SuiviCapturesCCES.xlsx]Feuil2!$A$12</c:f>
              <c:strCache>
                <c:ptCount val="1"/>
                <c:pt idx="0">
                  <c:v>Bouée - LI</c:v>
                </c:pt>
              </c:strCache>
            </c:strRef>
          </c:tx>
          <c:spPr>
            <a:pattFill prst="wdUpDiag">
              <a:fgClr>
                <a:schemeClr val="tx1">
                  <a:lumMod val="85000"/>
                  <a:lumOff val="15000"/>
                </a:schemeClr>
              </a:fgClr>
              <a:bgClr>
                <a:srgbClr val="6ABAD0"/>
              </a:bgClr>
            </a:pattFill>
            <a:ln w="19050">
              <a:noFill/>
            </a:ln>
          </c:spPr>
          <c:invertIfNegative val="0"/>
          <c:cat>
            <c:numRef>
              <c:f>[RAE_SuiviCapturesCCES.xlsx]Feuil2!$B$1:$I$1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[RAE_SuiviCapturesCCES.xlsx]Feuil2!$B$12:$I$12</c:f>
              <c:numCache>
                <c:formatCode>General</c:formatCode>
                <c:ptCount val="8"/>
                <c:pt idx="5" formatCode="0">
                  <c:v>522</c:v>
                </c:pt>
                <c:pt idx="6" formatCode="0">
                  <c:v>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0E6-4C6A-9949-3BB0893CBC7C}"/>
            </c:ext>
          </c:extLst>
        </c:ser>
        <c:ser>
          <c:idx val="11"/>
          <c:order val="11"/>
          <c:tx>
            <c:strRef>
              <c:f>[RAE_SuiviCapturesCCES.xlsx]Feuil2!$A$13</c:f>
              <c:strCache>
                <c:ptCount val="1"/>
                <c:pt idx="0">
                  <c:v>Cordemais</c:v>
                </c:pt>
              </c:strCache>
            </c:strRef>
          </c:tx>
          <c:spPr>
            <a:ln>
              <a:noFill/>
            </a:ln>
          </c:spPr>
          <c:invertIfNegative val="0"/>
          <c:cat>
            <c:numRef>
              <c:f>[RAE_SuiviCapturesCCES.xlsx]Feuil2!$B$1:$I$1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[RAE_SuiviCapturesCCES.xlsx]Feuil2!$B$13:$I$13</c:f>
              <c:numCache>
                <c:formatCode>0</c:formatCode>
                <c:ptCount val="8"/>
                <c:pt idx="0">
                  <c:v>716</c:v>
                </c:pt>
                <c:pt idx="1">
                  <c:v>677</c:v>
                </c:pt>
                <c:pt idx="2">
                  <c:v>865</c:v>
                </c:pt>
                <c:pt idx="3">
                  <c:v>633</c:v>
                </c:pt>
                <c:pt idx="4">
                  <c:v>1768</c:v>
                </c:pt>
                <c:pt idx="5">
                  <c:v>2100</c:v>
                </c:pt>
                <c:pt idx="6">
                  <c:v>1714</c:v>
                </c:pt>
                <c:pt idx="7">
                  <c:v>1662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0E6-4C6A-9949-3BB0893CBC7C}"/>
            </c:ext>
          </c:extLst>
        </c:ser>
        <c:ser>
          <c:idx val="12"/>
          <c:order val="12"/>
          <c:tx>
            <c:strRef>
              <c:f>[RAE_SuiviCapturesCCES.xlsx]Feuil2!$A$14</c:f>
              <c:strCache>
                <c:ptCount val="1"/>
                <c:pt idx="0">
                  <c:v>Saint-Étienne-de-Montluc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</c:spPr>
          <c:invertIfNegative val="0"/>
          <c:cat>
            <c:numRef>
              <c:f>[RAE_SuiviCapturesCCES.xlsx]Feuil2!$B$1:$I$1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[RAE_SuiviCapturesCCES.xlsx]Feuil2!$B$14:$I$14</c:f>
              <c:numCache>
                <c:formatCode>0</c:formatCode>
                <c:ptCount val="8"/>
                <c:pt idx="0">
                  <c:v>0</c:v>
                </c:pt>
                <c:pt idx="1">
                  <c:v>94</c:v>
                </c:pt>
                <c:pt idx="2">
                  <c:v>18</c:v>
                </c:pt>
                <c:pt idx="3">
                  <c:v>97</c:v>
                </c:pt>
                <c:pt idx="4">
                  <c:v>32</c:v>
                </c:pt>
                <c:pt idx="5">
                  <c:v>122</c:v>
                </c:pt>
                <c:pt idx="6">
                  <c:v>290</c:v>
                </c:pt>
                <c:pt idx="7">
                  <c:v>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0E6-4C6A-9949-3BB0893CBC7C}"/>
            </c:ext>
          </c:extLst>
        </c:ser>
        <c:ser>
          <c:idx val="13"/>
          <c:order val="13"/>
          <c:tx>
            <c:strRef>
              <c:f>[RAE_SuiviCapturesCCES.xlsx]Feuil2!$A$15</c:f>
              <c:strCache>
                <c:ptCount val="1"/>
                <c:pt idx="0">
                  <c:v>Saint-Étienne-de-Montluc - LI</c:v>
                </c:pt>
              </c:strCache>
            </c:strRef>
          </c:tx>
          <c:spPr>
            <a:pattFill prst="wdUpDiag">
              <a:fgClr>
                <a:schemeClr val="tx1">
                  <a:lumMod val="85000"/>
                  <a:lumOff val="15000"/>
                </a:schemeClr>
              </a:fgClr>
              <a:bgClr>
                <a:srgbClr val="00B0F0"/>
              </a:bgClr>
            </a:pattFill>
            <a:ln>
              <a:noFill/>
            </a:ln>
          </c:spPr>
          <c:invertIfNegative val="0"/>
          <c:cat>
            <c:numRef>
              <c:f>[RAE_SuiviCapturesCCES.xlsx]Feuil2!$B$1:$I$1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[RAE_SuiviCapturesCCES.xlsx]Feuil2!$B$15:$I$15</c:f>
              <c:numCache>
                <c:formatCode>General</c:formatCode>
                <c:ptCount val="8"/>
                <c:pt idx="7" formatCode="0">
                  <c:v>275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0E6-4C6A-9949-3BB0893CBC7C}"/>
            </c:ext>
          </c:extLst>
        </c:ser>
        <c:ser>
          <c:idx val="14"/>
          <c:order val="14"/>
          <c:tx>
            <c:strRef>
              <c:f>[RAE_SuiviCapturesCCES.xlsx]Feuil2!$A$16</c:f>
              <c:strCache>
                <c:ptCount val="1"/>
                <c:pt idx="0">
                  <c:v>Le Temple-de-Bretagne</c:v>
                </c:pt>
              </c:strCache>
            </c:strRef>
          </c:tx>
          <c:invertIfNegative val="0"/>
          <c:cat>
            <c:numRef>
              <c:f>[RAE_SuiviCapturesCCES.xlsx]Feuil2!$B$1:$I$1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[RAE_SuiviCapturesCCES.xlsx]Feuil2!$B$16:$I$16</c:f>
              <c:numCache>
                <c:formatCode>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28</c:v>
                </c:pt>
                <c:pt idx="7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0E6-4C6A-9949-3BB0893CBC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2817920"/>
        <c:axId val="182819456"/>
      </c:barChart>
      <c:catAx>
        <c:axId val="182817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2819456"/>
        <c:crosses val="autoZero"/>
        <c:auto val="1"/>
        <c:lblAlgn val="ctr"/>
        <c:lblOffset val="100"/>
        <c:noMultiLvlLbl val="0"/>
      </c:catAx>
      <c:valAx>
        <c:axId val="182819456"/>
        <c:scaling>
          <c:orientation val="minMax"/>
        </c:scaling>
        <c:delete val="0"/>
        <c:axPos val="l"/>
        <c:numFmt formatCode="0" sourceLinked="1"/>
        <c:majorTickMark val="out"/>
        <c:minorTickMark val="none"/>
        <c:tickLblPos val="nextTo"/>
        <c:crossAx val="1828179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[Schéma directeur_V10-NouveauPgm.xlsx]FichesActions23-25!Tableau croisé dynamique2</c:name>
    <c:fmtId val="7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6">
              <a:lumMod val="50000"/>
            </a:schemeClr>
          </a:solidFill>
          <a:ln>
            <a:noFill/>
          </a:ln>
          <a:effectLst/>
        </c:spPr>
      </c:pivotFmt>
      <c:pivotFmt>
        <c:idx val="2"/>
        <c:spPr>
          <a:solidFill>
            <a:schemeClr val="accent6">
              <a:lumMod val="75000"/>
            </a:schemeClr>
          </a:solidFill>
          <a:ln>
            <a:noFill/>
          </a:ln>
          <a:effectLst/>
        </c:spPr>
      </c:pivotFmt>
      <c:pivotFmt>
        <c:idx val="3"/>
        <c:spPr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c:spPr>
      </c:pivotFmt>
      <c:pivotFmt>
        <c:idx val="4"/>
        <c:spPr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c:spPr>
      </c:pivotFmt>
      <c:pivotFmt>
        <c:idx val="5"/>
        <c:spPr>
          <a:solidFill>
            <a:schemeClr val="accent4">
              <a:lumMod val="75000"/>
            </a:schemeClr>
          </a:solidFill>
          <a:ln>
            <a:noFill/>
          </a:ln>
          <a:effectLst/>
        </c:spPr>
      </c:pivotFmt>
      <c:pivotFmt>
        <c:idx val="6"/>
        <c:spPr>
          <a:solidFill>
            <a:schemeClr val="accent4"/>
          </a:solidFill>
          <a:ln>
            <a:noFill/>
          </a:ln>
          <a:effectLst/>
        </c:spPr>
      </c:pivotFmt>
      <c:pivotFmt>
        <c:idx val="7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</c:pivotFmt>
      <c:pivotFmt>
        <c:idx val="8"/>
        <c:spPr>
          <a:solidFill>
            <a:schemeClr val="accent5">
              <a:lumMod val="75000"/>
            </a:schemeClr>
          </a:solidFill>
          <a:ln>
            <a:noFill/>
          </a:ln>
          <a:effectLst/>
        </c:spPr>
      </c:pivotFmt>
      <c:pivotFmt>
        <c:idx val="9"/>
        <c:spPr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c:spPr>
      </c:pivotFmt>
      <c:pivotFmt>
        <c:idx val="10"/>
        <c:spPr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c:spPr>
      </c:pivotFmt>
      <c:pivotFmt>
        <c:idx val="11"/>
        <c:spPr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c:spPr>
      </c:pivotFmt>
      <c:pivotFmt>
        <c:idx val="12"/>
        <c:spPr>
          <a:solidFill>
            <a:schemeClr val="accent5"/>
          </a:solidFill>
          <a:ln>
            <a:noFill/>
          </a:ln>
          <a:effectLst/>
        </c:spPr>
      </c:pivotFmt>
      <c:pivotFmt>
        <c:idx val="13"/>
        <c:spPr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c:spPr>
      </c:pivotFmt>
      <c:pivotFmt>
        <c:idx val="14"/>
        <c:spPr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c:spPr>
      </c:pivotFmt>
      <c:pivotFmt>
        <c:idx val="15"/>
        <c:spPr>
          <a:solidFill>
            <a:schemeClr val="accent2">
              <a:lumMod val="75000"/>
            </a:schemeClr>
          </a:solidFill>
          <a:ln>
            <a:noFill/>
          </a:ln>
          <a:effectLst/>
        </c:spPr>
      </c:pivotFmt>
      <c:pivotFmt>
        <c:idx val="16"/>
        <c:spPr>
          <a:solidFill>
            <a:schemeClr val="accent2">
              <a:lumMod val="50000"/>
            </a:schemeClr>
          </a:solidFill>
          <a:ln>
            <a:noFill/>
          </a:ln>
          <a:effectLst/>
        </c:spP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2">
              <a:lumMod val="50000"/>
            </a:schemeClr>
          </a:solidFill>
          <a:ln>
            <a:noFill/>
          </a:ln>
          <a:effectLst/>
        </c:spPr>
      </c:pivotFmt>
      <c:pivotFmt>
        <c:idx val="19"/>
        <c:spPr>
          <a:solidFill>
            <a:schemeClr val="accent2">
              <a:lumMod val="75000"/>
            </a:schemeClr>
          </a:solidFill>
          <a:ln>
            <a:noFill/>
          </a:ln>
          <a:effectLst/>
        </c:spPr>
      </c:pivotFmt>
      <c:pivotFmt>
        <c:idx val="20"/>
        <c:spPr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c:spPr>
      </c:pivotFmt>
      <c:pivotFmt>
        <c:idx val="21"/>
        <c:spPr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c:spP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</c:pivotFmt>
      <c:pivotFmt>
        <c:idx val="23"/>
        <c:spPr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c:spPr>
      </c:pivotFmt>
      <c:pivotFmt>
        <c:idx val="24"/>
        <c:spPr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c:spPr>
      </c:pivotFmt>
      <c:pivotFmt>
        <c:idx val="25"/>
        <c:spPr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c:spPr>
      </c:pivotFmt>
      <c:pivotFmt>
        <c:idx val="26"/>
        <c:spPr>
          <a:solidFill>
            <a:schemeClr val="accent5">
              <a:lumMod val="75000"/>
            </a:schemeClr>
          </a:solidFill>
          <a:ln>
            <a:noFill/>
          </a:ln>
          <a:effectLst/>
        </c:spPr>
      </c:pivotFmt>
      <c:pivotFmt>
        <c:idx val="27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</c:pivotFmt>
      <c:pivotFmt>
        <c:idx val="28"/>
        <c:spPr>
          <a:solidFill>
            <a:schemeClr val="accent4"/>
          </a:solidFill>
          <a:ln>
            <a:noFill/>
          </a:ln>
          <a:effectLst/>
        </c:spPr>
      </c:pivotFmt>
      <c:pivotFmt>
        <c:idx val="29"/>
        <c:spPr>
          <a:solidFill>
            <a:schemeClr val="accent4">
              <a:lumMod val="75000"/>
            </a:schemeClr>
          </a:solidFill>
          <a:ln>
            <a:noFill/>
          </a:ln>
          <a:effectLst/>
        </c:spPr>
      </c:pivotFmt>
      <c:pivotFmt>
        <c:idx val="30"/>
        <c:spPr>
          <a:solidFill>
            <a:schemeClr val="accent6">
              <a:lumMod val="50000"/>
            </a:schemeClr>
          </a:solidFill>
          <a:ln>
            <a:noFill/>
          </a:ln>
          <a:effectLst/>
        </c:spPr>
      </c:pivotFmt>
      <c:pivotFmt>
        <c:idx val="31"/>
        <c:spPr>
          <a:solidFill>
            <a:schemeClr val="accent6">
              <a:lumMod val="75000"/>
            </a:schemeClr>
          </a:solidFill>
          <a:ln>
            <a:noFill/>
          </a:ln>
          <a:effectLst/>
        </c:spPr>
      </c:pivotFmt>
      <c:pivotFmt>
        <c:idx val="32"/>
        <c:spPr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c:spPr>
      </c:pivotFmt>
      <c:pivotFmt>
        <c:idx val="33"/>
        <c:spPr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c:spPr>
      </c:pivotFmt>
      <c:pivotFmt>
        <c:idx val="34"/>
        <c:spPr>
          <a:solidFill>
            <a:schemeClr val="accent4"/>
          </a:solidFill>
          <a:ln>
            <a:noFill/>
          </a:ln>
          <a:effectLst/>
        </c:spPr>
      </c:pivotFmt>
      <c:pivotFmt>
        <c:idx val="35"/>
        <c:spPr>
          <a:solidFill>
            <a:schemeClr val="accent5"/>
          </a:solidFill>
          <a:ln>
            <a:noFill/>
          </a:ln>
          <a:effectLst/>
        </c:spPr>
      </c:pivotFmt>
      <c:pivotFmt>
        <c:idx val="36"/>
        <c:spPr>
          <a:solidFill>
            <a:schemeClr val="accent6"/>
          </a:solidFill>
          <a:ln>
            <a:noFill/>
          </a:ln>
          <a:effectLst/>
        </c:spPr>
      </c:pivotFmt>
      <c:pivotFmt>
        <c:idx val="37"/>
        <c:spPr>
          <a:solidFill>
            <a:schemeClr val="accent2"/>
          </a:solidFill>
          <a:ln>
            <a:noFill/>
          </a:ln>
          <a:effectLst/>
        </c:spPr>
      </c:pivotFmt>
      <c:pivotFmt>
        <c:idx val="38"/>
        <c:spPr>
          <a:solidFill>
            <a:srgbClr val="F2A068"/>
          </a:solidFill>
          <a:ln>
            <a:noFill/>
          </a:ln>
          <a:effectLst/>
        </c:spPr>
      </c:pivotFmt>
      <c:pivotFmt>
        <c:idx val="39"/>
        <c:spPr>
          <a:solidFill>
            <a:srgbClr val="F7C5A3"/>
          </a:solidFill>
          <a:ln>
            <a:noFill/>
          </a:ln>
          <a:effectLst/>
        </c:spP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rgbClr val="F7C5A3"/>
          </a:solidFill>
          <a:ln>
            <a:noFill/>
          </a:ln>
          <a:effectLst/>
        </c:spPr>
      </c:pivotFmt>
      <c:pivotFmt>
        <c:idx val="42"/>
        <c:spPr>
          <a:solidFill>
            <a:srgbClr val="F2A068"/>
          </a:solidFill>
          <a:ln>
            <a:noFill/>
          </a:ln>
          <a:effectLst/>
        </c:spPr>
      </c:pivotFmt>
      <c:pivotFmt>
        <c:idx val="43"/>
        <c:spPr>
          <a:solidFill>
            <a:schemeClr val="accent2"/>
          </a:solidFill>
          <a:ln>
            <a:noFill/>
          </a:ln>
          <a:effectLst/>
        </c:spPr>
      </c:pivotFmt>
      <c:pivotFmt>
        <c:idx val="44"/>
        <c:spPr>
          <a:solidFill>
            <a:schemeClr val="accent5"/>
          </a:solidFill>
          <a:ln>
            <a:noFill/>
          </a:ln>
          <a:effectLst/>
        </c:spPr>
      </c:pivotFmt>
      <c:pivotFmt>
        <c:idx val="45"/>
        <c:spPr>
          <a:solidFill>
            <a:schemeClr val="accent4"/>
          </a:solidFill>
          <a:ln>
            <a:noFill/>
          </a:ln>
          <a:effectLst/>
        </c:spP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rgbClr val="F7C5A3"/>
          </a:solidFill>
          <a:ln>
            <a:noFill/>
          </a:ln>
          <a:effectLst/>
        </c:spPr>
      </c:pivotFmt>
      <c:pivotFmt>
        <c:idx val="49"/>
        <c:spPr>
          <a:solidFill>
            <a:srgbClr val="F2A068"/>
          </a:solidFill>
          <a:ln>
            <a:noFill/>
          </a:ln>
          <a:effectLst/>
        </c:spPr>
      </c:pivotFmt>
      <c:pivotFmt>
        <c:idx val="50"/>
        <c:spPr>
          <a:solidFill>
            <a:schemeClr val="accent2"/>
          </a:solidFill>
          <a:ln>
            <a:noFill/>
          </a:ln>
          <a:effectLst/>
        </c:spPr>
      </c:pivotFmt>
      <c:pivotFmt>
        <c:idx val="51"/>
        <c:spPr>
          <a:solidFill>
            <a:schemeClr val="accent5"/>
          </a:solidFill>
          <a:ln>
            <a:noFill/>
          </a:ln>
          <a:effectLst/>
        </c:spPr>
      </c:pivotFmt>
      <c:pivotFmt>
        <c:idx val="52"/>
        <c:spPr>
          <a:solidFill>
            <a:schemeClr val="accent4"/>
          </a:solidFill>
          <a:ln>
            <a:noFill/>
          </a:ln>
          <a:effectLst/>
        </c:spP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21448600414542926"/>
          <c:y val="0.11026527240901279"/>
          <c:w val="0.56372605669636311"/>
          <c:h val="0.8380906417917261"/>
        </c:manualLayout>
      </c:layout>
      <c:pieChart>
        <c:varyColors val="1"/>
        <c:ser>
          <c:idx val="0"/>
          <c:order val="0"/>
          <c:tx>
            <c:strRef>
              <c:f>'FichesActions23-25'!$B$69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rgbClr val="F7C5A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77C-47A0-A2E6-A4C895F55462}"/>
              </c:ext>
            </c:extLst>
          </c:dPt>
          <c:dPt>
            <c:idx val="1"/>
            <c:bubble3D val="0"/>
            <c:spPr>
              <a:solidFill>
                <a:srgbClr val="F2A06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77C-47A0-A2E6-A4C895F55462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77C-47A0-A2E6-A4C895F55462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77C-47A0-A2E6-A4C895F55462}"/>
              </c:ext>
            </c:extLst>
          </c:dPt>
          <c:dPt>
            <c:idx val="4"/>
            <c:bubble3D val="0"/>
            <c:spPr>
              <a:solidFill>
                <a:srgbClr val="FFD9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77C-47A0-A2E6-A4C895F55462}"/>
              </c:ext>
            </c:extLst>
          </c:dPt>
          <c:dPt>
            <c:idx val="5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77C-47A0-A2E6-A4C895F5546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77C-47A0-A2E6-A4C895F5546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77C-47A0-A2E6-A4C895F5546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C77C-47A0-A2E6-A4C895F55462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C77C-47A0-A2E6-A4C895F55462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C77C-47A0-A2E6-A4C895F55462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C77C-47A0-A2E6-A4C895F55462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C77C-47A0-A2E6-A4C895F55462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C77C-47A0-A2E6-A4C895F55462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C77C-47A0-A2E6-A4C895F55462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C77C-47A0-A2E6-A4C895F55462}"/>
              </c:ext>
            </c:extLst>
          </c:dPt>
          <c:dLbls>
            <c:dLbl>
              <c:idx val="0"/>
              <c:layout>
                <c:manualLayout>
                  <c:x val="-2.5069210269855905E-3"/>
                  <c:y val="-4.34231011924086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7C-47A0-A2E6-A4C895F55462}"/>
                </c:ext>
              </c:extLst>
            </c:dLbl>
            <c:dLbl>
              <c:idx val="1"/>
              <c:layout>
                <c:manualLayout>
                  <c:x val="7.5190497135284154E-2"/>
                  <c:y val="-2.63132026229604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7C-47A0-A2E6-A4C895F55462}"/>
                </c:ext>
              </c:extLst>
            </c:dLbl>
            <c:dLbl>
              <c:idx val="2"/>
              <c:layout>
                <c:manualLayout>
                  <c:x val="-2.0285005447703485E-3"/>
                  <c:y val="-4.4101971801995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7C-47A0-A2E6-A4C895F55462}"/>
                </c:ext>
              </c:extLst>
            </c:dLbl>
            <c:dLbl>
              <c:idx val="3"/>
              <c:layout>
                <c:manualLayout>
                  <c:x val="0.18475873429293399"/>
                  <c:y val="-4.64080120066584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77C-47A0-A2E6-A4C895F55462}"/>
                </c:ext>
              </c:extLst>
            </c:dLbl>
            <c:dLbl>
              <c:idx val="4"/>
              <c:layout>
                <c:manualLayout>
                  <c:x val="1.0548133838144342E-3"/>
                  <c:y val="-6.4333019638029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77C-47A0-A2E6-A4C895F55462}"/>
                </c:ext>
              </c:extLst>
            </c:dLbl>
            <c:dLbl>
              <c:idx val="5"/>
              <c:layout>
                <c:manualLayout>
                  <c:x val="-8.2860173694060429E-2"/>
                  <c:y val="4.9250865737531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77C-47A0-A2E6-A4C895F55462}"/>
                </c:ext>
              </c:extLst>
            </c:dLbl>
            <c:numFmt formatCode="#,##0\ &quot;€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'FichesActions23-25'!$A$70:$A$76</c:f>
              <c:strCache>
                <c:ptCount val="6"/>
                <c:pt idx="0">
                  <c:v>BV-1</c:v>
                </c:pt>
                <c:pt idx="1">
                  <c:v>BV-2</c:v>
                </c:pt>
                <c:pt idx="2">
                  <c:v>BV-3</c:v>
                </c:pt>
                <c:pt idx="3">
                  <c:v>CE-1</c:v>
                </c:pt>
                <c:pt idx="4">
                  <c:v>LEEE-1</c:v>
                </c:pt>
                <c:pt idx="5">
                  <c:v>MA-1</c:v>
                </c:pt>
              </c:strCache>
            </c:strRef>
          </c:cat>
          <c:val>
            <c:numRef>
              <c:f>'FichesActions23-25'!$B$70:$B$76</c:f>
              <c:numCache>
                <c:formatCode>General</c:formatCode>
                <c:ptCount val="6"/>
                <c:pt idx="0">
                  <c:v>60000</c:v>
                </c:pt>
                <c:pt idx="1">
                  <c:v>209971.43999999997</c:v>
                </c:pt>
                <c:pt idx="2">
                  <c:v>591000</c:v>
                </c:pt>
                <c:pt idx="3">
                  <c:v>1362700.7292691907</c:v>
                </c:pt>
                <c:pt idx="4">
                  <c:v>250498.80000000002</c:v>
                </c:pt>
                <c:pt idx="5">
                  <c:v>746043.92144000006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C77C-47A0-A2E6-A4C895F554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6951B3-57C0-4084-A151-E9BCFB6AB4DC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A43E6F8B-7D5C-43D9-8493-538D53863F71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 err="1"/>
            <a:t>CTEau</a:t>
          </a:r>
          <a:r>
            <a:rPr lang="fr-FR" dirty="0"/>
            <a:t> 2020-2022</a:t>
          </a:r>
        </a:p>
      </dgm:t>
    </dgm:pt>
    <dgm:pt modelId="{508405E6-023D-4268-80F0-39EA40A591F4}" type="parTrans" cxnId="{58E4F096-5F5F-4D80-B7A1-D54D0F2B68B2}">
      <dgm:prSet/>
      <dgm:spPr/>
      <dgm:t>
        <a:bodyPr/>
        <a:lstStyle/>
        <a:p>
          <a:endParaRPr lang="fr-FR"/>
        </a:p>
      </dgm:t>
    </dgm:pt>
    <dgm:pt modelId="{1F40892A-28D9-437B-A8A4-F87A2D82D8CB}" type="sibTrans" cxnId="{58E4F096-5F5F-4D80-B7A1-D54D0F2B68B2}">
      <dgm:prSet/>
      <dgm:spPr/>
      <dgm:t>
        <a:bodyPr/>
        <a:lstStyle/>
        <a:p>
          <a:endParaRPr lang="fr-FR"/>
        </a:p>
      </dgm:t>
    </dgm:pt>
    <dgm:pt modelId="{78ADAF6C-3AC5-429F-B720-FCD427C85413}">
      <dgm:prSet phldrT="[Texte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fr-FR" dirty="0"/>
            <a:t>CTEau 2023-2025</a:t>
          </a:r>
        </a:p>
      </dgm:t>
    </dgm:pt>
    <dgm:pt modelId="{A39EAA70-8C8D-41C8-AFCC-1982E52FDD86}" type="parTrans" cxnId="{ACB41315-EF8A-414D-8284-EAD52A0B92B8}">
      <dgm:prSet/>
      <dgm:spPr/>
      <dgm:t>
        <a:bodyPr/>
        <a:lstStyle/>
        <a:p>
          <a:endParaRPr lang="fr-FR"/>
        </a:p>
      </dgm:t>
    </dgm:pt>
    <dgm:pt modelId="{37E9CF45-8D0C-4A76-92D3-5F0BB7338A23}" type="sibTrans" cxnId="{ACB41315-EF8A-414D-8284-EAD52A0B92B8}">
      <dgm:prSet/>
      <dgm:spPr/>
      <dgm:t>
        <a:bodyPr/>
        <a:lstStyle/>
        <a:p>
          <a:endParaRPr lang="fr-FR"/>
        </a:p>
      </dgm:t>
    </dgm:pt>
    <dgm:pt modelId="{DAC86EE0-32FB-49EC-B1F6-E5A9A330699D}" type="pres">
      <dgm:prSet presAssocID="{8E6951B3-57C0-4084-A151-E9BCFB6AB4DC}" presName="CompostProcess" presStyleCnt="0">
        <dgm:presLayoutVars>
          <dgm:dir/>
          <dgm:resizeHandles val="exact"/>
        </dgm:presLayoutVars>
      </dgm:prSet>
      <dgm:spPr/>
    </dgm:pt>
    <dgm:pt modelId="{0EB330AE-BF2F-4257-8118-1E856170DAE6}" type="pres">
      <dgm:prSet presAssocID="{8E6951B3-57C0-4084-A151-E9BCFB6AB4DC}" presName="arrow" presStyleLbl="bgShp" presStyleIdx="0" presStyleCnt="1" custScaleX="117647" custLinFactNeighborX="856" custLinFactNeighborY="-2416"/>
      <dgm:spPr/>
    </dgm:pt>
    <dgm:pt modelId="{2BBD627B-9CD4-48E0-92CE-8CA5B8730151}" type="pres">
      <dgm:prSet presAssocID="{8E6951B3-57C0-4084-A151-E9BCFB6AB4DC}" presName="linearProcess" presStyleCnt="0"/>
      <dgm:spPr/>
    </dgm:pt>
    <dgm:pt modelId="{EE94D14C-9E27-4900-AE89-81F520D7DB24}" type="pres">
      <dgm:prSet presAssocID="{A43E6F8B-7D5C-43D9-8493-538D53863F71}" presName="textNode" presStyleLbl="node1" presStyleIdx="0" presStyleCnt="2" custScaleX="158147" custLinFactNeighborX="-76781">
        <dgm:presLayoutVars>
          <dgm:bulletEnabled val="1"/>
        </dgm:presLayoutVars>
      </dgm:prSet>
      <dgm:spPr/>
    </dgm:pt>
    <dgm:pt modelId="{C65BAE98-0EFC-46DF-AE05-31FEBC681CE8}" type="pres">
      <dgm:prSet presAssocID="{1F40892A-28D9-437B-A8A4-F87A2D82D8CB}" presName="sibTrans" presStyleCnt="0"/>
      <dgm:spPr/>
    </dgm:pt>
    <dgm:pt modelId="{01598080-F867-487D-B2CD-3FCB251109E9}" type="pres">
      <dgm:prSet presAssocID="{78ADAF6C-3AC5-429F-B720-FCD427C85413}" presName="textNode" presStyleLbl="node1" presStyleIdx="1" presStyleCnt="2" custScaleX="149785" custLinFactX="-5167" custLinFactNeighborX="-100000" custLinFactNeighborY="278">
        <dgm:presLayoutVars>
          <dgm:bulletEnabled val="1"/>
        </dgm:presLayoutVars>
      </dgm:prSet>
      <dgm:spPr/>
    </dgm:pt>
  </dgm:ptLst>
  <dgm:cxnLst>
    <dgm:cxn modelId="{2A0E6214-95CA-439E-9F7B-2B6B0B72FDF7}" type="presOf" srcId="{8E6951B3-57C0-4084-A151-E9BCFB6AB4DC}" destId="{DAC86EE0-32FB-49EC-B1F6-E5A9A330699D}" srcOrd="0" destOrd="0" presId="urn:microsoft.com/office/officeart/2005/8/layout/hProcess9"/>
    <dgm:cxn modelId="{ACB41315-EF8A-414D-8284-EAD52A0B92B8}" srcId="{8E6951B3-57C0-4084-A151-E9BCFB6AB4DC}" destId="{78ADAF6C-3AC5-429F-B720-FCD427C85413}" srcOrd="1" destOrd="0" parTransId="{A39EAA70-8C8D-41C8-AFCC-1982E52FDD86}" sibTransId="{37E9CF45-8D0C-4A76-92D3-5F0BB7338A23}"/>
    <dgm:cxn modelId="{23F5BE1A-7DF5-470E-BC37-BE05657A4D57}" type="presOf" srcId="{A43E6F8B-7D5C-43D9-8493-538D53863F71}" destId="{EE94D14C-9E27-4900-AE89-81F520D7DB24}" srcOrd="0" destOrd="0" presId="urn:microsoft.com/office/officeart/2005/8/layout/hProcess9"/>
    <dgm:cxn modelId="{BCC6385C-9B6C-4B99-9F6B-18B7A8AF411A}" type="presOf" srcId="{78ADAF6C-3AC5-429F-B720-FCD427C85413}" destId="{01598080-F867-487D-B2CD-3FCB251109E9}" srcOrd="0" destOrd="0" presId="urn:microsoft.com/office/officeart/2005/8/layout/hProcess9"/>
    <dgm:cxn modelId="{58E4F096-5F5F-4D80-B7A1-D54D0F2B68B2}" srcId="{8E6951B3-57C0-4084-A151-E9BCFB6AB4DC}" destId="{A43E6F8B-7D5C-43D9-8493-538D53863F71}" srcOrd="0" destOrd="0" parTransId="{508405E6-023D-4268-80F0-39EA40A591F4}" sibTransId="{1F40892A-28D9-437B-A8A4-F87A2D82D8CB}"/>
    <dgm:cxn modelId="{23438B96-98D7-4485-9F4F-6F142BC7ABE8}" type="presParOf" srcId="{DAC86EE0-32FB-49EC-B1F6-E5A9A330699D}" destId="{0EB330AE-BF2F-4257-8118-1E856170DAE6}" srcOrd="0" destOrd="0" presId="urn:microsoft.com/office/officeart/2005/8/layout/hProcess9"/>
    <dgm:cxn modelId="{568147D8-D768-4578-AB58-3DB6DCD3692F}" type="presParOf" srcId="{DAC86EE0-32FB-49EC-B1F6-E5A9A330699D}" destId="{2BBD627B-9CD4-48E0-92CE-8CA5B8730151}" srcOrd="1" destOrd="0" presId="urn:microsoft.com/office/officeart/2005/8/layout/hProcess9"/>
    <dgm:cxn modelId="{08EE92CF-FA1A-4867-9C1A-0BFA577EA160}" type="presParOf" srcId="{2BBD627B-9CD4-48E0-92CE-8CA5B8730151}" destId="{EE94D14C-9E27-4900-AE89-81F520D7DB24}" srcOrd="0" destOrd="0" presId="urn:microsoft.com/office/officeart/2005/8/layout/hProcess9"/>
    <dgm:cxn modelId="{A282E5BF-4065-46EE-91C6-524C00D67CCA}" type="presParOf" srcId="{2BBD627B-9CD4-48E0-92CE-8CA5B8730151}" destId="{C65BAE98-0EFC-46DF-AE05-31FEBC681CE8}" srcOrd="1" destOrd="0" presId="urn:microsoft.com/office/officeart/2005/8/layout/hProcess9"/>
    <dgm:cxn modelId="{800B1797-500C-411B-B719-6ADC7F77C5C4}" type="presParOf" srcId="{2BBD627B-9CD4-48E0-92CE-8CA5B8730151}" destId="{01598080-F867-487D-B2CD-3FCB251109E9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6951B3-57C0-4084-A151-E9BCFB6AB4DC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A43E6F8B-7D5C-43D9-8493-538D53863F71}">
      <dgm:prSet phldrT="[Texte]"/>
      <dgm:spPr/>
      <dgm:t>
        <a:bodyPr/>
        <a:lstStyle/>
        <a:p>
          <a:r>
            <a:rPr lang="fr-FR" dirty="0"/>
            <a:t>2019</a:t>
          </a:r>
        </a:p>
      </dgm:t>
    </dgm:pt>
    <dgm:pt modelId="{508405E6-023D-4268-80F0-39EA40A591F4}" type="parTrans" cxnId="{58E4F096-5F5F-4D80-B7A1-D54D0F2B68B2}">
      <dgm:prSet/>
      <dgm:spPr/>
      <dgm:t>
        <a:bodyPr/>
        <a:lstStyle/>
        <a:p>
          <a:endParaRPr lang="fr-FR"/>
        </a:p>
      </dgm:t>
    </dgm:pt>
    <dgm:pt modelId="{1F40892A-28D9-437B-A8A4-F87A2D82D8CB}" type="sibTrans" cxnId="{58E4F096-5F5F-4D80-B7A1-D54D0F2B68B2}">
      <dgm:prSet/>
      <dgm:spPr/>
      <dgm:t>
        <a:bodyPr/>
        <a:lstStyle/>
        <a:p>
          <a:endParaRPr lang="fr-FR"/>
        </a:p>
      </dgm:t>
    </dgm:pt>
    <dgm:pt modelId="{78ADAF6C-3AC5-429F-B720-FCD427C85413}">
      <dgm:prSet phldrT="[Texte]"/>
      <dgm:spPr/>
      <dgm:t>
        <a:bodyPr/>
        <a:lstStyle/>
        <a:p>
          <a:r>
            <a:rPr lang="fr-FR" dirty="0"/>
            <a:t>2020</a:t>
          </a:r>
        </a:p>
      </dgm:t>
    </dgm:pt>
    <dgm:pt modelId="{A39EAA70-8C8D-41C8-AFCC-1982E52FDD86}" type="parTrans" cxnId="{ACB41315-EF8A-414D-8284-EAD52A0B92B8}">
      <dgm:prSet/>
      <dgm:spPr/>
      <dgm:t>
        <a:bodyPr/>
        <a:lstStyle/>
        <a:p>
          <a:endParaRPr lang="fr-FR"/>
        </a:p>
      </dgm:t>
    </dgm:pt>
    <dgm:pt modelId="{37E9CF45-8D0C-4A76-92D3-5F0BB7338A23}" type="sibTrans" cxnId="{ACB41315-EF8A-414D-8284-EAD52A0B92B8}">
      <dgm:prSet/>
      <dgm:spPr/>
      <dgm:t>
        <a:bodyPr/>
        <a:lstStyle/>
        <a:p>
          <a:endParaRPr lang="fr-FR"/>
        </a:p>
      </dgm:t>
    </dgm:pt>
    <dgm:pt modelId="{DFD11692-78CF-4309-B432-1D7822AE337F}">
      <dgm:prSet phldrT="[Texte]"/>
      <dgm:spPr/>
      <dgm:t>
        <a:bodyPr/>
        <a:lstStyle/>
        <a:p>
          <a:r>
            <a:rPr lang="fr-FR" dirty="0"/>
            <a:t>2021</a:t>
          </a:r>
        </a:p>
      </dgm:t>
    </dgm:pt>
    <dgm:pt modelId="{AE6C6664-490A-432C-9DE5-96700E179BD0}" type="parTrans" cxnId="{92DDA305-AE68-4D67-8C41-AF1A9335AB0B}">
      <dgm:prSet/>
      <dgm:spPr/>
      <dgm:t>
        <a:bodyPr/>
        <a:lstStyle/>
        <a:p>
          <a:endParaRPr lang="fr-FR"/>
        </a:p>
      </dgm:t>
    </dgm:pt>
    <dgm:pt modelId="{96DF9D32-3278-484B-9AB3-A86D080261DC}" type="sibTrans" cxnId="{92DDA305-AE68-4D67-8C41-AF1A9335AB0B}">
      <dgm:prSet/>
      <dgm:spPr/>
      <dgm:t>
        <a:bodyPr/>
        <a:lstStyle/>
        <a:p>
          <a:endParaRPr lang="fr-FR"/>
        </a:p>
      </dgm:t>
    </dgm:pt>
    <dgm:pt modelId="{DAC86EE0-32FB-49EC-B1F6-E5A9A330699D}" type="pres">
      <dgm:prSet presAssocID="{8E6951B3-57C0-4084-A151-E9BCFB6AB4DC}" presName="CompostProcess" presStyleCnt="0">
        <dgm:presLayoutVars>
          <dgm:dir/>
          <dgm:resizeHandles val="exact"/>
        </dgm:presLayoutVars>
      </dgm:prSet>
      <dgm:spPr/>
    </dgm:pt>
    <dgm:pt modelId="{0EB330AE-BF2F-4257-8118-1E856170DAE6}" type="pres">
      <dgm:prSet presAssocID="{8E6951B3-57C0-4084-A151-E9BCFB6AB4DC}" presName="arrow" presStyleLbl="bgShp" presStyleIdx="0" presStyleCnt="1" custScaleX="117647"/>
      <dgm:spPr/>
    </dgm:pt>
    <dgm:pt modelId="{2BBD627B-9CD4-48E0-92CE-8CA5B8730151}" type="pres">
      <dgm:prSet presAssocID="{8E6951B3-57C0-4084-A151-E9BCFB6AB4DC}" presName="linearProcess" presStyleCnt="0"/>
      <dgm:spPr/>
    </dgm:pt>
    <dgm:pt modelId="{EE94D14C-9E27-4900-AE89-81F520D7DB24}" type="pres">
      <dgm:prSet presAssocID="{A43E6F8B-7D5C-43D9-8493-538D53863F71}" presName="textNode" presStyleLbl="node1" presStyleIdx="0" presStyleCnt="3" custScaleX="362764" custLinFactNeighborX="-32498">
        <dgm:presLayoutVars>
          <dgm:bulletEnabled val="1"/>
        </dgm:presLayoutVars>
      </dgm:prSet>
      <dgm:spPr/>
    </dgm:pt>
    <dgm:pt modelId="{C65BAE98-0EFC-46DF-AE05-31FEBC681CE8}" type="pres">
      <dgm:prSet presAssocID="{1F40892A-28D9-437B-A8A4-F87A2D82D8CB}" presName="sibTrans" presStyleCnt="0"/>
      <dgm:spPr/>
    </dgm:pt>
    <dgm:pt modelId="{01598080-F867-487D-B2CD-3FCB251109E9}" type="pres">
      <dgm:prSet presAssocID="{78ADAF6C-3AC5-429F-B720-FCD427C85413}" presName="textNode" presStyleLbl="node1" presStyleIdx="1" presStyleCnt="3" custScaleX="535296" custLinFactNeighborX="717">
        <dgm:presLayoutVars>
          <dgm:bulletEnabled val="1"/>
        </dgm:presLayoutVars>
      </dgm:prSet>
      <dgm:spPr/>
    </dgm:pt>
    <dgm:pt modelId="{2E72CFF3-79FA-43F6-A07D-F7B6182CEF0A}" type="pres">
      <dgm:prSet presAssocID="{37E9CF45-8D0C-4A76-92D3-5F0BB7338A23}" presName="sibTrans" presStyleCnt="0"/>
      <dgm:spPr/>
    </dgm:pt>
    <dgm:pt modelId="{F3E982C2-4074-49D7-8F1D-AA9096538808}" type="pres">
      <dgm:prSet presAssocID="{DFD11692-78CF-4309-B432-1D7822AE337F}" presName="textNode" presStyleLbl="node1" presStyleIdx="2" presStyleCnt="3" custScaleX="77210" custLinFactNeighborX="-33225">
        <dgm:presLayoutVars>
          <dgm:bulletEnabled val="1"/>
        </dgm:presLayoutVars>
      </dgm:prSet>
      <dgm:spPr/>
    </dgm:pt>
  </dgm:ptLst>
  <dgm:cxnLst>
    <dgm:cxn modelId="{92DDA305-AE68-4D67-8C41-AF1A9335AB0B}" srcId="{8E6951B3-57C0-4084-A151-E9BCFB6AB4DC}" destId="{DFD11692-78CF-4309-B432-1D7822AE337F}" srcOrd="2" destOrd="0" parTransId="{AE6C6664-490A-432C-9DE5-96700E179BD0}" sibTransId="{96DF9D32-3278-484B-9AB3-A86D080261DC}"/>
    <dgm:cxn modelId="{ACB41315-EF8A-414D-8284-EAD52A0B92B8}" srcId="{8E6951B3-57C0-4084-A151-E9BCFB6AB4DC}" destId="{78ADAF6C-3AC5-429F-B720-FCD427C85413}" srcOrd="1" destOrd="0" parTransId="{A39EAA70-8C8D-41C8-AFCC-1982E52FDD86}" sibTransId="{37E9CF45-8D0C-4A76-92D3-5F0BB7338A23}"/>
    <dgm:cxn modelId="{4297AB54-3A23-407D-B049-887FB8CC34BC}" type="presOf" srcId="{A43E6F8B-7D5C-43D9-8493-538D53863F71}" destId="{EE94D14C-9E27-4900-AE89-81F520D7DB24}" srcOrd="0" destOrd="0" presId="urn:microsoft.com/office/officeart/2005/8/layout/hProcess9"/>
    <dgm:cxn modelId="{58E4F096-5F5F-4D80-B7A1-D54D0F2B68B2}" srcId="{8E6951B3-57C0-4084-A151-E9BCFB6AB4DC}" destId="{A43E6F8B-7D5C-43D9-8493-538D53863F71}" srcOrd="0" destOrd="0" parTransId="{508405E6-023D-4268-80F0-39EA40A591F4}" sibTransId="{1F40892A-28D9-437B-A8A4-F87A2D82D8CB}"/>
    <dgm:cxn modelId="{2B5F0AA2-77F1-41B6-898A-2332606EC0B9}" type="presOf" srcId="{DFD11692-78CF-4309-B432-1D7822AE337F}" destId="{F3E982C2-4074-49D7-8F1D-AA9096538808}" srcOrd="0" destOrd="0" presId="urn:microsoft.com/office/officeart/2005/8/layout/hProcess9"/>
    <dgm:cxn modelId="{0C5154FB-3173-45CB-9E5B-114CE80CD6AB}" type="presOf" srcId="{78ADAF6C-3AC5-429F-B720-FCD427C85413}" destId="{01598080-F867-487D-B2CD-3FCB251109E9}" srcOrd="0" destOrd="0" presId="urn:microsoft.com/office/officeart/2005/8/layout/hProcess9"/>
    <dgm:cxn modelId="{DF9EF3FE-0E7B-48D5-8280-E134B382C7BA}" type="presOf" srcId="{8E6951B3-57C0-4084-A151-E9BCFB6AB4DC}" destId="{DAC86EE0-32FB-49EC-B1F6-E5A9A330699D}" srcOrd="0" destOrd="0" presId="urn:microsoft.com/office/officeart/2005/8/layout/hProcess9"/>
    <dgm:cxn modelId="{95B5A1FB-62BC-464B-AE71-270846949350}" type="presParOf" srcId="{DAC86EE0-32FB-49EC-B1F6-E5A9A330699D}" destId="{0EB330AE-BF2F-4257-8118-1E856170DAE6}" srcOrd="0" destOrd="0" presId="urn:microsoft.com/office/officeart/2005/8/layout/hProcess9"/>
    <dgm:cxn modelId="{E02FBC2E-0A92-468F-A191-11B4BBFF2DC1}" type="presParOf" srcId="{DAC86EE0-32FB-49EC-B1F6-E5A9A330699D}" destId="{2BBD627B-9CD4-48E0-92CE-8CA5B8730151}" srcOrd="1" destOrd="0" presId="urn:microsoft.com/office/officeart/2005/8/layout/hProcess9"/>
    <dgm:cxn modelId="{C29FA5FB-6D96-4471-82F4-B31507F63ACC}" type="presParOf" srcId="{2BBD627B-9CD4-48E0-92CE-8CA5B8730151}" destId="{EE94D14C-9E27-4900-AE89-81F520D7DB24}" srcOrd="0" destOrd="0" presId="urn:microsoft.com/office/officeart/2005/8/layout/hProcess9"/>
    <dgm:cxn modelId="{C5A8A746-B370-4A79-BBA8-71B06721F08D}" type="presParOf" srcId="{2BBD627B-9CD4-48E0-92CE-8CA5B8730151}" destId="{C65BAE98-0EFC-46DF-AE05-31FEBC681CE8}" srcOrd="1" destOrd="0" presId="urn:microsoft.com/office/officeart/2005/8/layout/hProcess9"/>
    <dgm:cxn modelId="{8825E5EA-F6EF-4762-8B1D-DB519CF30484}" type="presParOf" srcId="{2BBD627B-9CD4-48E0-92CE-8CA5B8730151}" destId="{01598080-F867-487D-B2CD-3FCB251109E9}" srcOrd="2" destOrd="0" presId="urn:microsoft.com/office/officeart/2005/8/layout/hProcess9"/>
    <dgm:cxn modelId="{D8EECBB0-A54B-4B3D-A2A0-B0FEF2BD0D8F}" type="presParOf" srcId="{2BBD627B-9CD4-48E0-92CE-8CA5B8730151}" destId="{2E72CFF3-79FA-43F6-A07D-F7B6182CEF0A}" srcOrd="3" destOrd="0" presId="urn:microsoft.com/office/officeart/2005/8/layout/hProcess9"/>
    <dgm:cxn modelId="{A4045AD8-628B-4F82-BB9E-A8A9CE3424A2}" type="presParOf" srcId="{2BBD627B-9CD4-48E0-92CE-8CA5B8730151}" destId="{F3E982C2-4074-49D7-8F1D-AA909653880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6951B3-57C0-4084-A151-E9BCFB6AB4DC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A43E6F8B-7D5C-43D9-8493-538D53863F71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 err="1"/>
            <a:t>CTEau</a:t>
          </a:r>
          <a:r>
            <a:rPr lang="fr-FR" dirty="0"/>
            <a:t> 2020-2022</a:t>
          </a:r>
        </a:p>
      </dgm:t>
    </dgm:pt>
    <dgm:pt modelId="{508405E6-023D-4268-80F0-39EA40A591F4}" type="parTrans" cxnId="{58E4F096-5F5F-4D80-B7A1-D54D0F2B68B2}">
      <dgm:prSet/>
      <dgm:spPr/>
      <dgm:t>
        <a:bodyPr/>
        <a:lstStyle/>
        <a:p>
          <a:endParaRPr lang="fr-FR"/>
        </a:p>
      </dgm:t>
    </dgm:pt>
    <dgm:pt modelId="{1F40892A-28D9-437B-A8A4-F87A2D82D8CB}" type="sibTrans" cxnId="{58E4F096-5F5F-4D80-B7A1-D54D0F2B68B2}">
      <dgm:prSet/>
      <dgm:spPr/>
      <dgm:t>
        <a:bodyPr/>
        <a:lstStyle/>
        <a:p>
          <a:endParaRPr lang="fr-FR"/>
        </a:p>
      </dgm:t>
    </dgm:pt>
    <dgm:pt modelId="{78ADAF6C-3AC5-429F-B720-FCD427C85413}">
      <dgm:prSet phldrT="[Texte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fr-FR" dirty="0"/>
            <a:t>CTEau 2023-2025</a:t>
          </a:r>
        </a:p>
      </dgm:t>
    </dgm:pt>
    <dgm:pt modelId="{A39EAA70-8C8D-41C8-AFCC-1982E52FDD86}" type="parTrans" cxnId="{ACB41315-EF8A-414D-8284-EAD52A0B92B8}">
      <dgm:prSet/>
      <dgm:spPr/>
      <dgm:t>
        <a:bodyPr/>
        <a:lstStyle/>
        <a:p>
          <a:endParaRPr lang="fr-FR"/>
        </a:p>
      </dgm:t>
    </dgm:pt>
    <dgm:pt modelId="{37E9CF45-8D0C-4A76-92D3-5F0BB7338A23}" type="sibTrans" cxnId="{ACB41315-EF8A-414D-8284-EAD52A0B92B8}">
      <dgm:prSet/>
      <dgm:spPr/>
      <dgm:t>
        <a:bodyPr/>
        <a:lstStyle/>
        <a:p>
          <a:endParaRPr lang="fr-FR"/>
        </a:p>
      </dgm:t>
    </dgm:pt>
    <dgm:pt modelId="{DAC86EE0-32FB-49EC-B1F6-E5A9A330699D}" type="pres">
      <dgm:prSet presAssocID="{8E6951B3-57C0-4084-A151-E9BCFB6AB4DC}" presName="CompostProcess" presStyleCnt="0">
        <dgm:presLayoutVars>
          <dgm:dir/>
          <dgm:resizeHandles val="exact"/>
        </dgm:presLayoutVars>
      </dgm:prSet>
      <dgm:spPr/>
    </dgm:pt>
    <dgm:pt modelId="{0EB330AE-BF2F-4257-8118-1E856170DAE6}" type="pres">
      <dgm:prSet presAssocID="{8E6951B3-57C0-4084-A151-E9BCFB6AB4DC}" presName="arrow" presStyleLbl="bgShp" presStyleIdx="0" presStyleCnt="1" custScaleX="117647" custLinFactNeighborX="856" custLinFactNeighborY="-2416"/>
      <dgm:spPr/>
    </dgm:pt>
    <dgm:pt modelId="{2BBD627B-9CD4-48E0-92CE-8CA5B8730151}" type="pres">
      <dgm:prSet presAssocID="{8E6951B3-57C0-4084-A151-E9BCFB6AB4DC}" presName="linearProcess" presStyleCnt="0"/>
      <dgm:spPr/>
    </dgm:pt>
    <dgm:pt modelId="{EE94D14C-9E27-4900-AE89-81F520D7DB24}" type="pres">
      <dgm:prSet presAssocID="{A43E6F8B-7D5C-43D9-8493-538D53863F71}" presName="textNode" presStyleLbl="node1" presStyleIdx="0" presStyleCnt="2" custScaleX="158147" custLinFactNeighborX="-76781">
        <dgm:presLayoutVars>
          <dgm:bulletEnabled val="1"/>
        </dgm:presLayoutVars>
      </dgm:prSet>
      <dgm:spPr/>
    </dgm:pt>
    <dgm:pt modelId="{C65BAE98-0EFC-46DF-AE05-31FEBC681CE8}" type="pres">
      <dgm:prSet presAssocID="{1F40892A-28D9-437B-A8A4-F87A2D82D8CB}" presName="sibTrans" presStyleCnt="0"/>
      <dgm:spPr/>
    </dgm:pt>
    <dgm:pt modelId="{01598080-F867-487D-B2CD-3FCB251109E9}" type="pres">
      <dgm:prSet presAssocID="{78ADAF6C-3AC5-429F-B720-FCD427C85413}" presName="textNode" presStyleLbl="node1" presStyleIdx="1" presStyleCnt="2" custScaleX="149785" custLinFactX="-5167" custLinFactNeighborX="-100000" custLinFactNeighborY="278">
        <dgm:presLayoutVars>
          <dgm:bulletEnabled val="1"/>
        </dgm:presLayoutVars>
      </dgm:prSet>
      <dgm:spPr/>
    </dgm:pt>
  </dgm:ptLst>
  <dgm:cxnLst>
    <dgm:cxn modelId="{2A0E6214-95CA-439E-9F7B-2B6B0B72FDF7}" type="presOf" srcId="{8E6951B3-57C0-4084-A151-E9BCFB6AB4DC}" destId="{DAC86EE0-32FB-49EC-B1F6-E5A9A330699D}" srcOrd="0" destOrd="0" presId="urn:microsoft.com/office/officeart/2005/8/layout/hProcess9"/>
    <dgm:cxn modelId="{ACB41315-EF8A-414D-8284-EAD52A0B92B8}" srcId="{8E6951B3-57C0-4084-A151-E9BCFB6AB4DC}" destId="{78ADAF6C-3AC5-429F-B720-FCD427C85413}" srcOrd="1" destOrd="0" parTransId="{A39EAA70-8C8D-41C8-AFCC-1982E52FDD86}" sibTransId="{37E9CF45-8D0C-4A76-92D3-5F0BB7338A23}"/>
    <dgm:cxn modelId="{23F5BE1A-7DF5-470E-BC37-BE05657A4D57}" type="presOf" srcId="{A43E6F8B-7D5C-43D9-8493-538D53863F71}" destId="{EE94D14C-9E27-4900-AE89-81F520D7DB24}" srcOrd="0" destOrd="0" presId="urn:microsoft.com/office/officeart/2005/8/layout/hProcess9"/>
    <dgm:cxn modelId="{BCC6385C-9B6C-4B99-9F6B-18B7A8AF411A}" type="presOf" srcId="{78ADAF6C-3AC5-429F-B720-FCD427C85413}" destId="{01598080-F867-487D-B2CD-3FCB251109E9}" srcOrd="0" destOrd="0" presId="urn:microsoft.com/office/officeart/2005/8/layout/hProcess9"/>
    <dgm:cxn modelId="{58E4F096-5F5F-4D80-B7A1-D54D0F2B68B2}" srcId="{8E6951B3-57C0-4084-A151-E9BCFB6AB4DC}" destId="{A43E6F8B-7D5C-43D9-8493-538D53863F71}" srcOrd="0" destOrd="0" parTransId="{508405E6-023D-4268-80F0-39EA40A591F4}" sibTransId="{1F40892A-28D9-437B-A8A4-F87A2D82D8CB}"/>
    <dgm:cxn modelId="{23438B96-98D7-4485-9F4F-6F142BC7ABE8}" type="presParOf" srcId="{DAC86EE0-32FB-49EC-B1F6-E5A9A330699D}" destId="{0EB330AE-BF2F-4257-8118-1E856170DAE6}" srcOrd="0" destOrd="0" presId="urn:microsoft.com/office/officeart/2005/8/layout/hProcess9"/>
    <dgm:cxn modelId="{568147D8-D768-4578-AB58-3DB6DCD3692F}" type="presParOf" srcId="{DAC86EE0-32FB-49EC-B1F6-E5A9A330699D}" destId="{2BBD627B-9CD4-48E0-92CE-8CA5B8730151}" srcOrd="1" destOrd="0" presId="urn:microsoft.com/office/officeart/2005/8/layout/hProcess9"/>
    <dgm:cxn modelId="{08EE92CF-FA1A-4867-9C1A-0BFA577EA160}" type="presParOf" srcId="{2BBD627B-9CD4-48E0-92CE-8CA5B8730151}" destId="{EE94D14C-9E27-4900-AE89-81F520D7DB24}" srcOrd="0" destOrd="0" presId="urn:microsoft.com/office/officeart/2005/8/layout/hProcess9"/>
    <dgm:cxn modelId="{A282E5BF-4065-46EE-91C6-524C00D67CCA}" type="presParOf" srcId="{2BBD627B-9CD4-48E0-92CE-8CA5B8730151}" destId="{C65BAE98-0EFC-46DF-AE05-31FEBC681CE8}" srcOrd="1" destOrd="0" presId="urn:microsoft.com/office/officeart/2005/8/layout/hProcess9"/>
    <dgm:cxn modelId="{800B1797-500C-411B-B719-6ADC7F77C5C4}" type="presParOf" srcId="{2BBD627B-9CD4-48E0-92CE-8CA5B8730151}" destId="{01598080-F867-487D-B2CD-3FCB251109E9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330AE-BF2F-4257-8118-1E856170DAE6}">
      <dsp:nvSpPr>
        <dsp:cNvPr id="0" name=""/>
        <dsp:cNvSpPr/>
      </dsp:nvSpPr>
      <dsp:spPr>
        <a:xfrm>
          <a:off x="4" y="0"/>
          <a:ext cx="9863183" cy="1236260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94D14C-9E27-4900-AE89-81F520D7DB24}">
      <dsp:nvSpPr>
        <dsp:cNvPr id="0" name=""/>
        <dsp:cNvSpPr/>
      </dsp:nvSpPr>
      <dsp:spPr>
        <a:xfrm>
          <a:off x="71128" y="370877"/>
          <a:ext cx="4679500" cy="494504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 err="1"/>
            <a:t>CTEau</a:t>
          </a:r>
          <a:r>
            <a:rPr lang="fr-FR" sz="2000" kern="1200" dirty="0"/>
            <a:t> 2020-2022</a:t>
          </a:r>
        </a:p>
      </dsp:txBody>
      <dsp:txXfrm>
        <a:off x="95268" y="395017"/>
        <a:ext cx="4631220" cy="446224"/>
      </dsp:txXfrm>
    </dsp:sp>
    <dsp:sp modelId="{01598080-F867-487D-B2CD-3FCB251109E9}">
      <dsp:nvSpPr>
        <dsp:cNvPr id="0" name=""/>
        <dsp:cNvSpPr/>
      </dsp:nvSpPr>
      <dsp:spPr>
        <a:xfrm>
          <a:off x="4782259" y="372252"/>
          <a:ext cx="4432072" cy="494504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CTEau 2023-2025</a:t>
          </a:r>
        </a:p>
      </dsp:txBody>
      <dsp:txXfrm>
        <a:off x="4806399" y="396392"/>
        <a:ext cx="4383792" cy="4462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330AE-BF2F-4257-8118-1E856170DAE6}">
      <dsp:nvSpPr>
        <dsp:cNvPr id="0" name=""/>
        <dsp:cNvSpPr/>
      </dsp:nvSpPr>
      <dsp:spPr>
        <a:xfrm>
          <a:off x="2" y="0"/>
          <a:ext cx="9864218" cy="1236390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94D14C-9E27-4900-AE89-81F520D7DB24}">
      <dsp:nvSpPr>
        <dsp:cNvPr id="0" name=""/>
        <dsp:cNvSpPr/>
      </dsp:nvSpPr>
      <dsp:spPr>
        <a:xfrm>
          <a:off x="60208" y="370916"/>
          <a:ext cx="3467311" cy="49455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2019</a:t>
          </a:r>
        </a:p>
      </dsp:txBody>
      <dsp:txXfrm>
        <a:off x="84350" y="395058"/>
        <a:ext cx="3419027" cy="446272"/>
      </dsp:txXfrm>
    </dsp:sp>
    <dsp:sp modelId="{01598080-F867-487D-B2CD-3FCB251109E9}">
      <dsp:nvSpPr>
        <dsp:cNvPr id="0" name=""/>
        <dsp:cNvSpPr/>
      </dsp:nvSpPr>
      <dsp:spPr>
        <a:xfrm>
          <a:off x="3739732" y="370916"/>
          <a:ext cx="5116378" cy="494556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2020</a:t>
          </a:r>
        </a:p>
      </dsp:txBody>
      <dsp:txXfrm>
        <a:off x="3763874" y="395058"/>
        <a:ext cx="5068094" cy="446272"/>
      </dsp:txXfrm>
    </dsp:sp>
    <dsp:sp modelId="{F3E982C2-4074-49D7-8F1D-AA9096538808}">
      <dsp:nvSpPr>
        <dsp:cNvPr id="0" name=""/>
        <dsp:cNvSpPr/>
      </dsp:nvSpPr>
      <dsp:spPr>
        <a:xfrm>
          <a:off x="8961341" y="370916"/>
          <a:ext cx="737975" cy="494556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2021</a:t>
          </a:r>
        </a:p>
      </dsp:txBody>
      <dsp:txXfrm>
        <a:off x="8985483" y="395058"/>
        <a:ext cx="689691" cy="4462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330AE-BF2F-4257-8118-1E856170DAE6}">
      <dsp:nvSpPr>
        <dsp:cNvPr id="0" name=""/>
        <dsp:cNvSpPr/>
      </dsp:nvSpPr>
      <dsp:spPr>
        <a:xfrm>
          <a:off x="4" y="0"/>
          <a:ext cx="9863183" cy="1236260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94D14C-9E27-4900-AE89-81F520D7DB24}">
      <dsp:nvSpPr>
        <dsp:cNvPr id="0" name=""/>
        <dsp:cNvSpPr/>
      </dsp:nvSpPr>
      <dsp:spPr>
        <a:xfrm>
          <a:off x="71128" y="370877"/>
          <a:ext cx="4679500" cy="494504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 err="1"/>
            <a:t>CTEau</a:t>
          </a:r>
          <a:r>
            <a:rPr lang="fr-FR" sz="2000" kern="1200" dirty="0"/>
            <a:t> 2020-2022</a:t>
          </a:r>
        </a:p>
      </dsp:txBody>
      <dsp:txXfrm>
        <a:off x="95268" y="395017"/>
        <a:ext cx="4631220" cy="446224"/>
      </dsp:txXfrm>
    </dsp:sp>
    <dsp:sp modelId="{01598080-F867-487D-B2CD-3FCB251109E9}">
      <dsp:nvSpPr>
        <dsp:cNvPr id="0" name=""/>
        <dsp:cNvSpPr/>
      </dsp:nvSpPr>
      <dsp:spPr>
        <a:xfrm>
          <a:off x="4782259" y="372252"/>
          <a:ext cx="4432072" cy="494504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CTEau 2023-2025</a:t>
          </a:r>
        </a:p>
      </dsp:txBody>
      <dsp:txXfrm>
        <a:off x="4806399" y="396392"/>
        <a:ext cx="4383792" cy="446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 txBox="1">
            <a:spLocks noGrp="1"/>
          </p:cNvSpPr>
          <p:nvPr>
            <p:ph type="hdr" sz="quarter"/>
          </p:nvPr>
        </p:nvSpPr>
        <p:spPr>
          <a:xfrm>
            <a:off x="1" y="0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none" lIns="82483" tIns="41237" rIns="82483" bIns="41237" anchor="t" anchorCtr="0" compatLnSpc="0"/>
          <a:lstStyle/>
          <a:p>
            <a:pPr defTabSz="838026" hangingPunct="0"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300" kern="0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quarter" idx="1"/>
          </p:nvPr>
        </p:nvSpPr>
        <p:spPr>
          <a:xfrm>
            <a:off x="3848548" y="0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none" lIns="82483" tIns="41237" rIns="82483" bIns="41237" anchor="t" anchorCtr="0" compatLnSpc="0"/>
          <a:lstStyle/>
          <a:p>
            <a:pPr algn="r" defTabSz="838026" hangingPunct="0"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300" kern="0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2"/>
          </p:nvPr>
        </p:nvSpPr>
        <p:spPr>
          <a:xfrm>
            <a:off x="1" y="9433487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none" lIns="82483" tIns="41237" rIns="82483" bIns="41237" anchor="b" anchorCtr="0" compatLnSpc="0"/>
          <a:lstStyle/>
          <a:p>
            <a:pPr defTabSz="838026" hangingPunct="0"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300" kern="0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3"/>
          </p:nvPr>
        </p:nvSpPr>
        <p:spPr>
          <a:xfrm>
            <a:off x="3848548" y="9433487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none" lIns="82483" tIns="41237" rIns="82483" bIns="41237" anchor="b" anchorCtr="0" compatLnSpc="0"/>
          <a:lstStyle/>
          <a:p>
            <a:pPr algn="r" defTabSz="838026" hangingPunct="0"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81AACAD-2235-458D-B027-341588678C0E}" type="slidenum">
              <a:pPr algn="r" defTabSz="838026" hangingPunct="0">
                <a:defRPr sz="14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‹N°›</a:t>
            </a:fld>
            <a:endParaRPr lang="fr-FR" sz="1300" kern="0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548771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55650"/>
            <a:ext cx="4960937" cy="372110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3"/>
          </p:nvPr>
        </p:nvSpPr>
        <p:spPr>
          <a:xfrm>
            <a:off x="679951" y="4716582"/>
            <a:ext cx="5439316" cy="44681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fr-FR"/>
          </a:p>
        </p:txBody>
      </p:sp>
      <p:sp>
        <p:nvSpPr>
          <p:cNvPr id="4" name="Espace réservé de l'en-tête 3"/>
          <p:cNvSpPr txBox="1">
            <a:spLocks noGrp="1"/>
          </p:cNvSpPr>
          <p:nvPr>
            <p:ph type="hdr" sz="quarter"/>
          </p:nvPr>
        </p:nvSpPr>
        <p:spPr>
          <a:xfrm>
            <a:off x="1" y="0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83802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idx="1"/>
          </p:nvPr>
        </p:nvSpPr>
        <p:spPr>
          <a:xfrm>
            <a:off x="3848548" y="0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83802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4"/>
          </p:nvPr>
        </p:nvSpPr>
        <p:spPr>
          <a:xfrm>
            <a:off x="1" y="9433487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83802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xfrm>
            <a:off x="3848548" y="9433487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defTabSz="83802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00E5FB1C-B674-4971-B519-7A0654A2EBC1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0938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fr-FR" sz="2000" b="0" i="0" u="none" strike="noStrike" kern="1200" cap="none" spc="0" baseline="0">
        <a:solidFill>
          <a:srgbClr val="000000"/>
        </a:solidFill>
        <a:uFillTx/>
        <a:latin typeface="Arial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0E5FB1C-B674-4971-B519-7A0654A2EBC1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6728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8" y="9433487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3802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pPr algn="r" defTabSz="838026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</a:t>
            </a:fld>
            <a:endParaRPr lang="fr-FR" sz="13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8" y="9433487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3802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pPr algn="r" defTabSz="838026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</a:t>
            </a:fld>
            <a:endParaRPr lang="fr-FR" sz="13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8" y="9433487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3802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pPr algn="r" defTabSz="838026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12</a:t>
            </a:fld>
            <a:endParaRPr lang="fr-FR" sz="13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8" y="9433487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3802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pPr algn="r" defTabSz="838026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13</a:t>
            </a:fld>
            <a:endParaRPr lang="fr-FR" sz="13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380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3802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14</a:t>
            </a:fld>
            <a:endParaRPr kumimoji="0" lang="fr-FR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8" y="9433487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3802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pPr algn="r" defTabSz="838026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15</a:t>
            </a:fld>
            <a:endParaRPr lang="fr-FR" sz="13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3802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pPr algn="r" defTabSz="838026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16</a:t>
            </a:fld>
            <a:endParaRPr lang="fr-FR" sz="13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pPr marL="215999" marR="0" indent="-215999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3802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pPr algn="r" defTabSz="838026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17</a:t>
            </a:fld>
            <a:endParaRPr lang="fr-FR" sz="13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b="1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8" y="9433487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3802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pPr algn="r" defTabSz="838026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18</a:t>
            </a:fld>
            <a:endParaRPr lang="fr-FR" sz="13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31927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3802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pPr algn="r" defTabSz="838026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19</a:t>
            </a:fld>
            <a:endParaRPr lang="fr-FR" sz="13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6292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3802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pPr algn="r" defTabSz="838026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lang="fr-FR" sz="13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96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3802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pPr algn="r" defTabSz="838026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20</a:t>
            </a:fld>
            <a:endParaRPr lang="fr-FR" sz="13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32793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8" y="9433487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3802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pPr algn="r" defTabSz="838026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</a:t>
            </a:fld>
            <a:endParaRPr lang="fr-FR" sz="13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977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380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3802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22</a:t>
            </a:fld>
            <a:endParaRPr kumimoji="0" lang="fr-FR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r>
              <a:rPr lang="fr-FR" dirty="0"/>
              <a:t>Avec chiffres actualisés (au 12/2022) : </a:t>
            </a:r>
          </a:p>
          <a:p>
            <a:r>
              <a:rPr lang="fr-FR" dirty="0"/>
              <a:t>92,3 % engagés</a:t>
            </a:r>
          </a:p>
          <a:p>
            <a:r>
              <a:rPr lang="fr-FR" dirty="0"/>
              <a:t>70,5 % réalisés</a:t>
            </a:r>
          </a:p>
          <a:p>
            <a:r>
              <a:rPr lang="fr-FR" dirty="0"/>
              <a:t>Montants toujours en évolution jusqu’au solde des actions</a:t>
            </a:r>
          </a:p>
        </p:txBody>
      </p:sp>
    </p:spTree>
    <p:extLst>
      <p:ext uri="{BB962C8B-B14F-4D97-AF65-F5344CB8AC3E}">
        <p14:creationId xmlns:p14="http://schemas.microsoft.com/office/powerpoint/2010/main" val="2649511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380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3802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23</a:t>
            </a:fld>
            <a:endParaRPr kumimoji="0" lang="fr-FR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9511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380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3802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</a:t>
            </a:fld>
            <a:endParaRPr kumimoji="0" lang="fr-FR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63380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380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3802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25</a:t>
            </a:fld>
            <a:endParaRPr kumimoji="0" lang="fr-FR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25176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380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3802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</a:t>
            </a:fld>
            <a:endParaRPr kumimoji="0" lang="fr-FR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89687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380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3802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27</a:t>
            </a:fld>
            <a:endParaRPr kumimoji="0" lang="fr-FR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79915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7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4178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pPr algn="r" defTabSz="841784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</a:t>
            </a:fld>
            <a:endParaRPr lang="fr-FR" sz="13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55650"/>
            <a:ext cx="4962525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80074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380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3802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29</a:t>
            </a:fld>
            <a:endParaRPr kumimoji="0" lang="fr-FR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7991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3802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pPr algn="r" defTabSz="838026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</a:t>
            </a:fld>
            <a:endParaRPr lang="fr-FR" sz="13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b="1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3802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pPr algn="r" defTabSz="838026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30</a:t>
            </a:fld>
            <a:endParaRPr lang="fr-FR" sz="13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380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3802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</a:t>
            </a:fld>
            <a:endParaRPr kumimoji="0" lang="fr-FR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r>
              <a:rPr lang="fr-FR" b="1" dirty="0"/>
              <a:t>M. Guillé</a:t>
            </a:r>
          </a:p>
          <a:p>
            <a:r>
              <a:rPr lang="fr-FR" dirty="0"/>
              <a:t>+ éventuellement M. Bourgeois</a:t>
            </a:r>
          </a:p>
        </p:txBody>
      </p:sp>
    </p:spTree>
    <p:extLst>
      <p:ext uri="{BB962C8B-B14F-4D97-AF65-F5344CB8AC3E}">
        <p14:creationId xmlns:p14="http://schemas.microsoft.com/office/powerpoint/2010/main" val="27262140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3802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pPr algn="r" defTabSz="838026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32</a:t>
            </a:fld>
            <a:endParaRPr lang="fr-FR" sz="13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5137073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380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3802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33</a:t>
            </a:fld>
            <a:endParaRPr kumimoji="0" lang="fr-FR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33686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380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3802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34</a:t>
            </a:fld>
            <a:endParaRPr kumimoji="0" lang="fr-FR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62140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8" y="9433487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3802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pPr algn="r" defTabSz="838026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35</a:t>
            </a:fld>
            <a:endParaRPr lang="fr-FR" sz="13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16678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8" y="9433487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3802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pPr algn="r" defTabSz="838026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36</a:t>
            </a:fld>
            <a:endParaRPr lang="fr-FR" sz="13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20726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380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3802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37</a:t>
            </a:fld>
            <a:endParaRPr kumimoji="0" lang="fr-FR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67113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380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3802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38</a:t>
            </a:fld>
            <a:endParaRPr kumimoji="0" lang="fr-FR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28782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380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3802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39</a:t>
            </a:fld>
            <a:endParaRPr kumimoji="0" lang="fr-FR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4573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3802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pPr algn="r" defTabSz="838026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lang="fr-FR" sz="13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4247317"/>
          </a:xfrm>
        </p:spPr>
        <p:txBody>
          <a:bodyPr>
            <a:spAutoFit/>
          </a:bodyPr>
          <a:lstStyle/>
          <a:p>
            <a:pPr marL="0" indent="0" algn="l" defTabSz="917600">
              <a:spcAft>
                <a:spcPts val="602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3802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pPr algn="r" defTabSz="838026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</a:t>
            </a:fld>
            <a:endParaRPr lang="fr-FR" sz="13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4247317"/>
          </a:xfrm>
        </p:spPr>
        <p:txBody>
          <a:bodyPr>
            <a:spAutoFit/>
          </a:bodyPr>
          <a:lstStyle/>
          <a:p>
            <a:pPr marL="0" indent="0" algn="l" defTabSz="917600">
              <a:spcAft>
                <a:spcPts val="602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3802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pPr algn="r" defTabSz="838026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</a:t>
            </a:fld>
            <a:endParaRPr lang="fr-FR" sz="13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3802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pPr algn="r" defTabSz="838026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</a:t>
            </a:fld>
            <a:endParaRPr lang="fr-FR" sz="13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b="1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9" y="9433488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3802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pPr algn="r" defTabSz="838026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8</a:t>
            </a:fld>
            <a:endParaRPr lang="fr-FR" sz="13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3848548" y="9433487"/>
            <a:ext cx="2950689" cy="496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3802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A0874-B32F-4950-B7CD-4AF858714C3F}" type="slidenum">
              <a:pPr algn="r" defTabSz="838026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9</a:t>
            </a:fld>
            <a:endParaRPr lang="fr-FR" sz="1300" kern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55650"/>
            <a:ext cx="4959350" cy="37211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>
          <a:xfrm>
            <a:off x="679951" y="4716582"/>
            <a:ext cx="5439316" cy="309559"/>
          </a:xfrm>
        </p:spPr>
        <p:txBody>
          <a:bodyPr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Sous-titre 2"/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124597-7532-4468-9C35-298BE8992A0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1467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891F48-BA85-401D-9BFF-C9744401662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2735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 txBox="1">
            <a:spLocks noGrp="1"/>
          </p:cNvSpPr>
          <p:nvPr>
            <p:ph type="title" orient="vert"/>
          </p:nvPr>
        </p:nvSpPr>
        <p:spPr>
          <a:xfrm>
            <a:off x="7308854" y="301623"/>
            <a:ext cx="2266953" cy="645635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653210" cy="645635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2393BB-C0D4-4DF1-BFEB-CB85F2A8CA4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108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B9354B-4607-4C79-9546-F3D4F97D433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542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C1B33A-6446-4D73-91F2-87D55C509E49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210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9895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60872" cy="49895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626E1B-1D7F-4947-8431-DFFB0A8BCEDB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8058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8" name="Espace réservé du pied de pag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5C2F9E-B701-49D9-982D-A2FB09FD6A0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6037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359CDF-AEC0-45BC-8D38-D0A847EC11D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699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3" name="Espace réservé du pied de page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Espace réservé du numéro de diapositive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C16EF6-6182-41EC-B11F-C55FE41367D1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603383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71745A-E02E-42F2-B5FB-64D2FCEC4108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10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DE9BE1-4CF3-40DA-A847-463E31F91411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225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 txBox="1">
            <a:spLocks noGrp="1"/>
          </p:cNvSpPr>
          <p:nvPr>
            <p:ph type="title"/>
          </p:nvPr>
        </p:nvSpPr>
        <p:spPr>
          <a:xfrm>
            <a:off x="503998" y="301322"/>
            <a:ext cx="9071643" cy="1262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lvl="0"/>
            <a:endParaRPr lang="fr-FR"/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503998" y="1769043"/>
            <a:ext cx="9071643" cy="4989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2"/>
          </p:nvPr>
        </p:nvSpPr>
        <p:spPr>
          <a:xfrm>
            <a:off x="503998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3"/>
          </p:nvPr>
        </p:nvSpPr>
        <p:spPr>
          <a:xfrm>
            <a:off x="3447361" y="6887160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4"/>
          </p:nvPr>
        </p:nvSpPr>
        <p:spPr>
          <a:xfrm>
            <a:off x="7227362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8F49EB31-10BB-487C-A906-CD5817DDFAAD}" type="slidenum"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fr-FR" sz="4400" b="0" i="0" u="none" strike="noStrike" kern="1200" cap="none" spc="0" baseline="0">
          <a:solidFill>
            <a:srgbClr val="000000"/>
          </a:solidFill>
          <a:uFillTx/>
          <a:latin typeface="Arial" pitchFamily="18"/>
          <a:ea typeface="Microsoft YaHei" pitchFamily="2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None/>
        <a:tabLst/>
        <a:defRPr lang="fr-FR" sz="3200" b="0" i="0" u="none" strike="noStrike" kern="1200" cap="none" spc="0" baseline="0">
          <a:solidFill>
            <a:srgbClr val="000000"/>
          </a:solidFill>
          <a:uFillTx/>
          <a:latin typeface="Arial" pitchFamily="18"/>
          <a:ea typeface="Microsoft YaHei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2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8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8.jpeg"/><Relationship Id="rId9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8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4.png"/><Relationship Id="rId7" Type="http://schemas.openxmlformats.org/officeDocument/2006/relationships/image" Target="../media/image56.jpe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hyperlink" Target="https://www.estuaire-sillon.fr/actualites-109/la-restauration-des-cours-d-eau-ca-coule-de-source-6417.html?cHash=625ccbe32dd1661cae6c9c181178e1bd" TargetMode="External"/><Relationship Id="rId5" Type="http://schemas.openxmlformats.org/officeDocument/2006/relationships/image" Target="../media/image8.jpeg"/><Relationship Id="rId10" Type="http://schemas.openxmlformats.org/officeDocument/2006/relationships/image" Target="../media/image59.jpeg"/><Relationship Id="rId4" Type="http://schemas.microsoft.com/office/2007/relationships/hdphoto" Target="../media/hdphoto1.wdp"/><Relationship Id="rId9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1"/>
          <p:cNvSpPr txBox="1">
            <a:spLocks noGrp="1"/>
          </p:cNvSpPr>
          <p:nvPr>
            <p:ph type="subTitle" idx="4294967295"/>
          </p:nvPr>
        </p:nvSpPr>
        <p:spPr>
          <a:xfrm>
            <a:off x="287784" y="1041593"/>
            <a:ext cx="9433049" cy="3375283"/>
          </a:xfrm>
        </p:spPr>
        <p:txBody>
          <a:bodyPr wrap="square" anchor="ctr">
            <a:spAutoFit/>
          </a:bodyPr>
          <a:lstStyle/>
          <a:p>
            <a:pPr lvl="0" algn="ctr"/>
            <a:r>
              <a:rPr lang="fr-FR" sz="3600" dirty="0">
                <a:solidFill>
                  <a:srgbClr val="0092BB"/>
                </a:solidFill>
                <a:latin typeface="Segoe UI Light" panose="020B0502040204020203" pitchFamily="34" charset="0"/>
                <a:cs typeface="Segoe UI" pitchFamily="34"/>
              </a:rPr>
              <a:t>Contrat Territorial Eau </a:t>
            </a:r>
            <a:br>
              <a:rPr lang="fr-FR" sz="3600" dirty="0">
                <a:solidFill>
                  <a:srgbClr val="0092BB"/>
                </a:solidFill>
                <a:latin typeface="Segoe UI Light" panose="020B0502040204020203" pitchFamily="34" charset="0"/>
                <a:cs typeface="Segoe UI" pitchFamily="34"/>
              </a:rPr>
            </a:br>
            <a:r>
              <a:rPr lang="fr-FR" sz="3600" dirty="0">
                <a:solidFill>
                  <a:srgbClr val="0092BB"/>
                </a:solidFill>
                <a:latin typeface="Segoe UI Light" panose="020B0502040204020203" pitchFamily="34" charset="0"/>
                <a:cs typeface="Segoe UI" pitchFamily="34"/>
              </a:rPr>
              <a:t>Sillon &amp; Marais Nord Loire </a:t>
            </a:r>
            <a:br>
              <a:rPr lang="fr-FR" sz="3600" dirty="0">
                <a:solidFill>
                  <a:srgbClr val="0092BB"/>
                </a:solidFill>
                <a:latin typeface="Segoe UI Light" panose="020B0502040204020203" pitchFamily="34" charset="0"/>
                <a:cs typeface="Segoe UI" pitchFamily="34"/>
              </a:rPr>
            </a:br>
            <a:r>
              <a:rPr lang="fr-FR" sz="3600" dirty="0">
                <a:solidFill>
                  <a:srgbClr val="0092BB"/>
                </a:solidFill>
                <a:latin typeface="Segoe UI Light" panose="020B0502040204020203" pitchFamily="34" charset="0"/>
                <a:cs typeface="Segoe UI" pitchFamily="34"/>
              </a:rPr>
              <a:t>2020-2022 / 2023-2025</a:t>
            </a:r>
          </a:p>
          <a:p>
            <a:pPr lvl="0" algn="ctr"/>
            <a:r>
              <a:rPr lang="fr-FR" sz="1600" dirty="0">
                <a:latin typeface="Segoe UI Light" panose="020B0502040204020203" pitchFamily="34" charset="0"/>
                <a:cs typeface="Segoe UI" pitchFamily="34"/>
              </a:rPr>
              <a:t>Pour reconquérir le bon état des cours d’eau, marais et zones humides du bassin versant</a:t>
            </a:r>
          </a:p>
          <a:p>
            <a:pPr lvl="0" algn="ctr"/>
            <a:r>
              <a:rPr lang="fr-FR" sz="3600" b="1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" pitchFamily="34"/>
              </a:rPr>
              <a:t>Bureau de la CLE du SAGE Estuaire de la Loire </a:t>
            </a:r>
            <a:r>
              <a:rPr lang="fr-FR" sz="3600" b="1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" pitchFamily="34"/>
                <a:sym typeface="Wingdings"/>
              </a:rPr>
              <a:t>Jeudi 09 février 2023</a:t>
            </a:r>
            <a:r>
              <a:rPr lang="fr-FR" sz="3600" b="1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" pitchFamily="34"/>
              </a:rPr>
              <a:t> </a:t>
            </a:r>
          </a:p>
        </p:txBody>
      </p:sp>
      <p:pic>
        <p:nvPicPr>
          <p:cNvPr id="10" name="images2"/>
          <p:cNvPicPr/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801" y="6451601"/>
            <a:ext cx="1386821" cy="716689"/>
          </a:xfrm>
          <a:prstGeom prst="rect">
            <a:avLst/>
          </a:prstGeom>
        </p:spPr>
      </p:pic>
      <p:pic>
        <p:nvPicPr>
          <p:cNvPr id="20" name="image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0552" y="5508029"/>
            <a:ext cx="1502824" cy="762667"/>
          </a:xfrm>
          <a:prstGeom prst="rect">
            <a:avLst/>
          </a:prstGeom>
          <a:ln/>
        </p:spPr>
      </p:pic>
      <p:pic>
        <p:nvPicPr>
          <p:cNvPr id="21" name="Picture 6" descr="Résultat de recherche d'images pour &quot;nantes metropole logo&quot;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6645" y="6451600"/>
            <a:ext cx="2202750" cy="72061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2" name="Picture 8" descr="Résultat de recherche d'images pour &quot;conservatoire du littoral logo&quot;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4899" y="6451601"/>
            <a:ext cx="2327231" cy="716689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3" name="ZoneTexte 2"/>
          <p:cNvSpPr txBox="1"/>
          <p:nvPr/>
        </p:nvSpPr>
        <p:spPr>
          <a:xfrm>
            <a:off x="6811177" y="6548144"/>
            <a:ext cx="2981664" cy="62014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lIns="72000" rIns="72000" rtlCol="0"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100" kern="1200" spc="-100" dirty="0">
                <a:solidFill>
                  <a:srgbClr val="000000"/>
                </a:solidFill>
                <a:effectLst/>
                <a:latin typeface="Segoe UI Semibold"/>
                <a:ea typeface="Times New Roman"/>
              </a:rPr>
              <a:t>Syndicat des marais des Prés du Syl</a:t>
            </a:r>
            <a:endParaRPr lang="fr-FR" sz="1100" spc="-100" dirty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fr-FR" sz="1100" kern="1200" spc="-100" dirty="0">
                <a:solidFill>
                  <a:srgbClr val="000000"/>
                </a:solidFill>
                <a:effectLst/>
                <a:latin typeface="Segoe UI Semibold"/>
                <a:ea typeface="Times New Roman"/>
              </a:rPr>
              <a:t>Syndicat des marais Estuariens de Cordemais</a:t>
            </a:r>
            <a:endParaRPr lang="fr-FR" sz="1100" spc="-100" dirty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fr-FR" sz="1100" kern="1200" spc="-100" dirty="0">
                <a:solidFill>
                  <a:srgbClr val="000000"/>
                </a:solidFill>
                <a:effectLst/>
                <a:latin typeface="Segoe UI Semibold"/>
                <a:ea typeface="Times New Roman"/>
              </a:rPr>
              <a:t>Syndicat des marais de Saint-Étienne/Couëron</a:t>
            </a:r>
            <a:endParaRPr lang="fr-FR" sz="1100" spc="-100" dirty="0">
              <a:effectLst/>
              <a:latin typeface="Times New Roman"/>
              <a:ea typeface="Times New Roman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15" name="Groupe 14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4" name="Image 3"/>
              <p:cNvPicPr/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</p:spPr>
          </p:pic>
          <p:sp>
            <p:nvSpPr>
              <p:cNvPr id="6" name="Ellipse 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</p:grpSp>
        <p:sp>
          <p:nvSpPr>
            <p:cNvPr id="5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BC20CA05-6635-48F2-806A-FBA76C13602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465" y="5536432"/>
            <a:ext cx="1053991" cy="73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 descr="C:\Users\mathieu.bourgeois.ASP-CCCE\AppData\Local\Microsoft\Windows\INetCache\Content.Word\Logo-RFIAE-long200px.png">
            <a:extLst>
              <a:ext uri="{FF2B5EF4-FFF2-40B4-BE49-F238E27FC236}">
                <a16:creationId xmlns:a16="http://schemas.microsoft.com/office/drawing/2014/main" id="{369781DC-8434-4B28-ABD8-E551C72E198F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589" y="5536051"/>
            <a:ext cx="2965726" cy="730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3333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/>
          <p:nvPr/>
        </p:nvSpPr>
        <p:spPr>
          <a:xfrm>
            <a:off x="358920" y="974835"/>
            <a:ext cx="9145078" cy="63386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Qu’est-ce qu’un </a:t>
            </a:r>
            <a:r>
              <a:rPr lang="fr-FR" sz="2400" b="1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cours d’eau </a:t>
            </a:r>
            <a:r>
              <a:rPr lang="fr-FR" sz="24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en bon état?</a:t>
            </a: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/>
              </a:rPr>
              <a:t> </a:t>
            </a:r>
            <a:r>
              <a:rPr lang="fr-FR" sz="20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Bonne qualité de l’eau + bon fonctionnement écologique</a:t>
            </a: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23" name="Groupe 2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28" name="Image 27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33" name="Ellipse 32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25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34" name="Titre 1"/>
          <p:cNvSpPr txBox="1">
            <a:spLocks/>
          </p:cNvSpPr>
          <p:nvPr/>
        </p:nvSpPr>
        <p:spPr>
          <a:xfrm>
            <a:off x="358921" y="229322"/>
            <a:ext cx="6769623" cy="4906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/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Contexte du CTEau Sillon &amp; Marais Nord Loire</a:t>
            </a:r>
          </a:p>
        </p:txBody>
      </p:sp>
      <p:grpSp>
        <p:nvGrpSpPr>
          <p:cNvPr id="35" name="Groupe 34"/>
          <p:cNvGrpSpPr/>
          <p:nvPr/>
        </p:nvGrpSpPr>
        <p:grpSpPr>
          <a:xfrm>
            <a:off x="-35643" y="6974750"/>
            <a:ext cx="10115640" cy="508625"/>
            <a:chOff x="-35643" y="6974750"/>
            <a:chExt cx="10115640" cy="508625"/>
          </a:xfrm>
        </p:grpSpPr>
        <p:sp>
          <p:nvSpPr>
            <p:cNvPr id="36" name="ZoneTexte 35"/>
            <p:cNvSpPr txBox="1"/>
            <p:nvPr/>
          </p:nvSpPr>
          <p:spPr>
            <a:xfrm>
              <a:off x="9172876" y="6974750"/>
              <a:ext cx="264737" cy="29554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4" tIns="44997" rIns="90004" bIns="44997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fld id="{409D24C0-C9D8-4DBA-B01F-32F02510F828}" type="slidenum">
                <a:rPr>
                  <a:latin typeface="Segoe UI" panose="020B0502040204020203" pitchFamily="34" charset="0"/>
                  <a:cs typeface="Segoe UI" panose="020B0502040204020203" pitchFamily="34" charset="0"/>
                </a:rPr>
                <a:t>10</a:t>
              </a:fld>
              <a:endParaRPr lang="fr-FR" sz="1000" b="0" i="0" u="none" strike="noStrike" kern="1200" cap="none" spc="0" baseline="0" dirty="0">
                <a:solidFill>
                  <a:srgbClr val="999999"/>
                </a:solidFill>
                <a:uFillTx/>
                <a:latin typeface="Segoe UI" panose="020B0502040204020203" pitchFamily="34" charset="0"/>
                <a:ea typeface="Microsoft YaHei" pitchFamily="2"/>
                <a:cs typeface="Segoe UI" panose="020B0502040204020203" pitchFamily="34" charset="0"/>
              </a:endParaRPr>
            </a:p>
          </p:txBody>
        </p:sp>
        <p:sp>
          <p:nvSpPr>
            <p:cNvPr id="37" name="Connecteur droit 9"/>
            <p:cNvSpPr/>
            <p:nvPr/>
          </p:nvSpPr>
          <p:spPr>
            <a:xfrm>
              <a:off x="9431999" y="7089873"/>
              <a:ext cx="647998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0799">
              <a:solidFill>
                <a:srgbClr val="0092BB"/>
              </a:solidFill>
              <a:prstDash val="solid"/>
              <a:miter/>
            </a:ln>
          </p:spPr>
          <p:txBody>
            <a:bodyPr vert="horz" wrap="none" lIns="95399" tIns="50401" rIns="95399" bIns="50401" anchor="ctr" anchorCtr="0" compatLnSpc="0"/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-35643" y="7313453"/>
              <a:ext cx="9323643" cy="1699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850"/>
                </a:spcAft>
                <a:buNone/>
                <a:tabLst/>
                <a:defRPr sz="10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endParaRPr lang="fr-FR" sz="1000" b="0" i="0" u="none" strike="noStrike" kern="1200" cap="none" spc="0" baseline="0" dirty="0">
                <a:solidFill>
                  <a:srgbClr val="999999"/>
                </a:solidFill>
                <a:uFillTx/>
                <a:latin typeface="Segoe UI" pitchFamily="34"/>
                <a:ea typeface="Sansation-Regular" pitchFamily="34"/>
                <a:cs typeface="Segoe UI" pitchFamily="34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2" y="1835621"/>
            <a:ext cx="793183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3167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/>
          <p:nvPr/>
        </p:nvSpPr>
        <p:spPr>
          <a:xfrm>
            <a:off x="358920" y="974835"/>
            <a:ext cx="9145078" cy="63386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Qu’est-ce qu’un </a:t>
            </a:r>
            <a:r>
              <a:rPr lang="fr-FR" sz="2400" b="1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marais</a:t>
            </a:r>
            <a:r>
              <a:rPr lang="fr-FR" sz="24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 en bon état?</a:t>
            </a:r>
          </a:p>
          <a:p>
            <a:pPr marL="342900" lvl="0" indent="-342900" hangingPunct="0">
              <a:spcAft>
                <a:spcPts val="600"/>
              </a:spcAft>
              <a:buFont typeface="Wingdings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/>
              </a:rPr>
              <a:t>Marais remplissant pleinement ses fonctions :</a:t>
            </a:r>
            <a:br>
              <a:rPr lang="fr-FR" sz="20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/>
              </a:rPr>
            </a:br>
            <a:r>
              <a:rPr lang="fr-FR" sz="20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/>
              </a:rPr>
              <a:t>hydraulique, qualité de l’eau et biologique</a:t>
            </a:r>
            <a:r>
              <a:rPr lang="fr-FR" sz="24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/>
              </a:rPr>
              <a:t>.</a:t>
            </a:r>
          </a:p>
          <a:p>
            <a:pPr marL="342900" lvl="0" indent="-342900" hangingPunct="0">
              <a:spcAft>
                <a:spcPts val="600"/>
              </a:spcAft>
              <a:buFont typeface="Wingdings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  <a:sym typeface="Wingdings"/>
            </a:endParaRPr>
          </a:p>
          <a:p>
            <a:pPr marL="342900" lvl="0" indent="-342900" hangingPunct="0">
              <a:spcAft>
                <a:spcPts val="600"/>
              </a:spcAft>
              <a:buFont typeface="Wingdings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  <a:sym typeface="Wingdings"/>
            </a:endParaRPr>
          </a:p>
          <a:p>
            <a:pPr marL="342900" lvl="0" indent="-342900" hangingPunct="0">
              <a:spcAft>
                <a:spcPts val="600"/>
              </a:spcAft>
              <a:buFont typeface="Wingdings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  <a:sym typeface="Wingdings"/>
            </a:endParaRPr>
          </a:p>
          <a:p>
            <a:pPr marL="342900" lvl="0" indent="-342900" hangingPunct="0">
              <a:spcAft>
                <a:spcPts val="600"/>
              </a:spcAft>
              <a:buFont typeface="Wingdings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  <a:sym typeface="Wingdings"/>
            </a:endParaRPr>
          </a:p>
          <a:p>
            <a:pPr marL="342900" lvl="0" indent="-342900" hangingPunct="0">
              <a:spcAft>
                <a:spcPts val="600"/>
              </a:spcAft>
              <a:buFont typeface="Wingdings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  <a:sym typeface="Wingdings"/>
            </a:endParaRPr>
          </a:p>
          <a:p>
            <a:pPr marL="342900" lvl="0" indent="-342900" hangingPunct="0">
              <a:spcAft>
                <a:spcPts val="600"/>
              </a:spcAft>
              <a:buFont typeface="Wingdings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  <a:sym typeface="Wingdings"/>
            </a:endParaRPr>
          </a:p>
          <a:p>
            <a:pPr marL="342900" lvl="0" indent="-342900" hangingPunct="0">
              <a:spcAft>
                <a:spcPts val="600"/>
              </a:spcAft>
              <a:buFont typeface="Wingdings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  <a:sym typeface="Wingdings"/>
            </a:endParaRPr>
          </a:p>
          <a:p>
            <a:pPr marL="342900" lvl="0" indent="-342900" hangingPunct="0">
              <a:spcAft>
                <a:spcPts val="600"/>
              </a:spcAft>
              <a:buFont typeface="Wingdings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  <a:sym typeface="Wingdings"/>
            </a:endParaRP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  <a:sym typeface="Wingdings"/>
            </a:endParaRPr>
          </a:p>
          <a:p>
            <a:pPr marL="342900" lvl="0" indent="-342900" hangingPunct="0">
              <a:spcAft>
                <a:spcPts val="600"/>
              </a:spcAft>
              <a:buFont typeface="Wingdings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/>
              </a:rPr>
              <a:t>Milieu façonné par l’Homme ayant besoin d’être rajeunit régulièrement</a:t>
            </a:r>
            <a:endParaRPr lang="fr-FR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23" name="Groupe 2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28" name="Image 27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33" name="Ellipse 32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25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34" name="Titre 1"/>
          <p:cNvSpPr txBox="1">
            <a:spLocks/>
          </p:cNvSpPr>
          <p:nvPr/>
        </p:nvSpPr>
        <p:spPr>
          <a:xfrm>
            <a:off x="358921" y="229322"/>
            <a:ext cx="6769623" cy="4906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/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Contexte du CTEau Sillon &amp; Marais Nord Loire</a:t>
            </a:r>
          </a:p>
        </p:txBody>
      </p:sp>
      <p:grpSp>
        <p:nvGrpSpPr>
          <p:cNvPr id="35" name="Groupe 34"/>
          <p:cNvGrpSpPr/>
          <p:nvPr/>
        </p:nvGrpSpPr>
        <p:grpSpPr>
          <a:xfrm>
            <a:off x="-35643" y="6974750"/>
            <a:ext cx="10115640" cy="508625"/>
            <a:chOff x="-35643" y="6974750"/>
            <a:chExt cx="10115640" cy="508625"/>
          </a:xfrm>
        </p:grpSpPr>
        <p:sp>
          <p:nvSpPr>
            <p:cNvPr id="36" name="ZoneTexte 35"/>
            <p:cNvSpPr txBox="1"/>
            <p:nvPr/>
          </p:nvSpPr>
          <p:spPr>
            <a:xfrm>
              <a:off x="9172876" y="6974750"/>
              <a:ext cx="264737" cy="29554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4" tIns="44997" rIns="90004" bIns="44997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fld id="{409D24C0-C9D8-4DBA-B01F-32F02510F828}" type="slidenum">
                <a:rPr>
                  <a:latin typeface="Segoe UI" panose="020B0502040204020203" pitchFamily="34" charset="0"/>
                  <a:cs typeface="Segoe UI" panose="020B0502040204020203" pitchFamily="34" charset="0"/>
                </a:rPr>
                <a:t>11</a:t>
              </a:fld>
              <a:endParaRPr lang="fr-FR" sz="1000" b="0" i="0" u="none" strike="noStrike" kern="1200" cap="none" spc="0" baseline="0" dirty="0">
                <a:solidFill>
                  <a:srgbClr val="999999"/>
                </a:solidFill>
                <a:uFillTx/>
                <a:latin typeface="Segoe UI" panose="020B0502040204020203" pitchFamily="34" charset="0"/>
                <a:ea typeface="Microsoft YaHei" pitchFamily="2"/>
                <a:cs typeface="Segoe UI" panose="020B0502040204020203" pitchFamily="34" charset="0"/>
              </a:endParaRPr>
            </a:p>
          </p:txBody>
        </p:sp>
        <p:sp>
          <p:nvSpPr>
            <p:cNvPr id="37" name="Connecteur droit 9"/>
            <p:cNvSpPr/>
            <p:nvPr/>
          </p:nvSpPr>
          <p:spPr>
            <a:xfrm>
              <a:off x="9431999" y="7089873"/>
              <a:ext cx="647998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0799">
              <a:solidFill>
                <a:srgbClr val="0092BB"/>
              </a:solidFill>
              <a:prstDash val="solid"/>
              <a:miter/>
            </a:ln>
          </p:spPr>
          <p:txBody>
            <a:bodyPr vert="horz" wrap="none" lIns="95399" tIns="50401" rIns="95399" bIns="50401" anchor="ctr" anchorCtr="0" compatLnSpc="0"/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-35643" y="7313453"/>
              <a:ext cx="9323643" cy="1699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850"/>
                </a:spcAft>
                <a:buNone/>
                <a:tabLst/>
                <a:defRPr sz="10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endParaRPr lang="fr-FR" sz="1000" b="0" i="0" u="none" strike="noStrike" kern="1200" cap="none" spc="0" baseline="0" dirty="0">
                <a:solidFill>
                  <a:srgbClr val="999999"/>
                </a:solidFill>
                <a:uFillTx/>
                <a:latin typeface="Segoe UI" pitchFamily="34"/>
                <a:ea typeface="Sansation-Regular" pitchFamily="34"/>
                <a:cs typeface="Segoe UI" pitchFamily="34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824"/>
          <a:stretch/>
        </p:blipFill>
        <p:spPr bwMode="auto">
          <a:xfrm>
            <a:off x="145459" y="2353444"/>
            <a:ext cx="4480719" cy="335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9" r="50000"/>
          <a:stretch/>
        </p:blipFill>
        <p:spPr bwMode="auto">
          <a:xfrm>
            <a:off x="4874089" y="2267669"/>
            <a:ext cx="4480719" cy="343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5314248" y="5546556"/>
            <a:ext cx="3600400" cy="432048"/>
          </a:xfrm>
          <a:prstGeom prst="round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Marais en bon état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647824" y="5573146"/>
            <a:ext cx="3600400" cy="432048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Marais dégradé</a:t>
            </a:r>
          </a:p>
        </p:txBody>
      </p:sp>
    </p:spTree>
    <p:extLst>
      <p:ext uri="{BB962C8B-B14F-4D97-AF65-F5344CB8AC3E}">
        <p14:creationId xmlns:p14="http://schemas.microsoft.com/office/powerpoint/2010/main" val="3992511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358920" y="974835"/>
            <a:ext cx="9145078" cy="63386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Du diagnostic à la stratégie 2020-2025</a:t>
            </a:r>
            <a:endParaRPr lang="fr-FR" sz="24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Wingdings" pitchFamily="2" charset="2"/>
            </a:endParaRP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altLang="fr-FR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 hangingPunct="0">
              <a:spcAft>
                <a:spcPts val="18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altLang="fr-FR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 Objectifs et scénario ambitieux </a:t>
            </a:r>
            <a:r>
              <a:rPr lang="fr-FR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visant l’amélioration </a:t>
            </a:r>
            <a:br>
              <a:rPr lang="fr-FR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r-FR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la qualité des milieux aquatiques en optimisant </a:t>
            </a:r>
            <a:br>
              <a:rPr lang="fr-FR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r-FR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 rapport coûts/efficacité des actions »</a:t>
            </a:r>
            <a:endParaRPr lang="fr-FR" sz="2400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 hangingPunct="0">
              <a:spcAft>
                <a:spcPts val="1800"/>
              </a:spcAft>
              <a:buFont typeface="Wingdings" pitchFamily="2" charset="2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/>
              </a:rPr>
              <a:t>« </a:t>
            </a:r>
            <a:r>
              <a:rPr lang="fr-FR" sz="2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Atteindre 75% du linéaire en bon état </a:t>
            </a:r>
            <a:r>
              <a:rPr lang="fr-FR" sz="2000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hydromorphologique</a:t>
            </a:r>
            <a:r>
              <a:rPr lang="fr-FR" sz="2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pour les cours d’eau des 2 masses d’eau : Étier de Cordemais et Coulée du Chaud »</a:t>
            </a:r>
          </a:p>
          <a:p>
            <a:pPr marL="342900" lvl="0" indent="-342900" hangingPunct="0">
              <a:spcAft>
                <a:spcPts val="1800"/>
              </a:spcAft>
              <a:buFont typeface="Wingdings" pitchFamily="2" charset="2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 Sur les autres cours d’eau : mener des actions de restauration des milieux </a:t>
            </a:r>
            <a:br>
              <a:rPr lang="fr-FR" sz="2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r-FR" sz="2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 fonction des problématiques locales »</a:t>
            </a:r>
          </a:p>
          <a:p>
            <a:pPr marL="342900" lvl="0" indent="-342900" hangingPunct="0">
              <a:spcAft>
                <a:spcPts val="1800"/>
              </a:spcAft>
              <a:buFont typeface="Wingdings" pitchFamily="2" charset="2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 Pour les marais : réaliser des travaux ponctuels sur des secteurs à enjeux </a:t>
            </a:r>
            <a:br>
              <a:rPr lang="fr-FR" sz="2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r-FR" sz="2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et des actions globales (gestion des niveaux d’eau, </a:t>
            </a:r>
            <a:r>
              <a:rPr lang="fr-FR" sz="2000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jussie</a:t>
            </a:r>
            <a:r>
              <a:rPr lang="fr-FR" sz="2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…) pour améliorer durablement leur état »</a:t>
            </a:r>
            <a:endParaRPr lang="fr-FR" altLang="fr-FR" sz="2000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 hangingPunct="0">
              <a:spcAft>
                <a:spcPts val="1800"/>
              </a:spcAft>
              <a:buFont typeface="Wingdings" pitchFamily="2" charset="2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altLang="fr-FR" sz="2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 Globalement : améliorer la connaissance du fonctionnement du bassin versant et fédérer les acteurs sur la qualité et la pérennité des milieux aquatiques »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14" name="Groupe 13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6" name="Image 15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7" name="Ellipse 16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15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8" name="Titre 1"/>
          <p:cNvSpPr txBox="1">
            <a:spLocks/>
          </p:cNvSpPr>
          <p:nvPr/>
        </p:nvSpPr>
        <p:spPr>
          <a:xfrm>
            <a:off x="358921" y="229322"/>
            <a:ext cx="6769623" cy="4906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/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Contexte du CTEau Sillon &amp; Marais Nord Loire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-35643" y="6974750"/>
            <a:ext cx="10115640" cy="508625"/>
            <a:chOff x="-35643" y="6974750"/>
            <a:chExt cx="10115640" cy="508625"/>
          </a:xfrm>
        </p:grpSpPr>
        <p:sp>
          <p:nvSpPr>
            <p:cNvPr id="20" name="ZoneTexte 19"/>
            <p:cNvSpPr txBox="1"/>
            <p:nvPr/>
          </p:nvSpPr>
          <p:spPr>
            <a:xfrm>
              <a:off x="9172876" y="6974750"/>
              <a:ext cx="264737" cy="29554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4" tIns="44997" rIns="90004" bIns="44997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fld id="{409D24C0-C9D8-4DBA-B01F-32F02510F828}" type="slidenum">
                <a:rPr>
                  <a:latin typeface="Segoe UI" panose="020B0502040204020203" pitchFamily="34" charset="0"/>
                  <a:cs typeface="Segoe UI" panose="020B0502040204020203" pitchFamily="34" charset="0"/>
                </a:rPr>
                <a:t>12</a:t>
              </a:fld>
              <a:endParaRPr lang="fr-FR" sz="1000" b="0" i="0" u="none" strike="noStrike" kern="1200" cap="none" spc="0" baseline="0" dirty="0">
                <a:solidFill>
                  <a:srgbClr val="999999"/>
                </a:solidFill>
                <a:uFillTx/>
                <a:latin typeface="Segoe UI" panose="020B0502040204020203" pitchFamily="34" charset="0"/>
                <a:ea typeface="Microsoft YaHei" pitchFamily="2"/>
                <a:cs typeface="Segoe UI" panose="020B0502040204020203" pitchFamily="34" charset="0"/>
              </a:endParaRPr>
            </a:p>
          </p:txBody>
        </p:sp>
        <p:sp>
          <p:nvSpPr>
            <p:cNvPr id="21" name="Connecteur droit 9"/>
            <p:cNvSpPr/>
            <p:nvPr/>
          </p:nvSpPr>
          <p:spPr>
            <a:xfrm>
              <a:off x="9431999" y="7089873"/>
              <a:ext cx="647998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0799">
              <a:solidFill>
                <a:srgbClr val="0092BB"/>
              </a:solidFill>
              <a:prstDash val="solid"/>
              <a:miter/>
            </a:ln>
          </p:spPr>
          <p:txBody>
            <a:bodyPr vert="horz" wrap="none" lIns="95399" tIns="50401" rIns="95399" bIns="50401" anchor="ctr" anchorCtr="0" compatLnSpc="0"/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-35643" y="7313453"/>
              <a:ext cx="9323643" cy="1699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850"/>
                </a:spcAft>
                <a:buNone/>
                <a:tabLst/>
                <a:defRPr sz="10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endParaRPr lang="fr-FR" sz="1000" b="0" i="0" u="none" strike="noStrike" kern="1200" cap="none" spc="0" baseline="0" dirty="0">
                <a:solidFill>
                  <a:srgbClr val="999999"/>
                </a:solidFill>
                <a:uFillTx/>
                <a:latin typeface="Segoe UI" pitchFamily="34"/>
                <a:ea typeface="Sansation-Regular" pitchFamily="34"/>
                <a:cs typeface="Segoe UI" pitchFamily="34"/>
              </a:endParaRPr>
            </a:p>
          </p:txBody>
        </p:sp>
      </p:grpSp>
      <p:sp>
        <p:nvSpPr>
          <p:cNvPr id="23" name="Rectangle à coins arrondis 22"/>
          <p:cNvSpPr/>
          <p:nvPr/>
        </p:nvSpPr>
        <p:spPr>
          <a:xfrm>
            <a:off x="215776" y="1619598"/>
            <a:ext cx="7560840" cy="1368152"/>
          </a:xfrm>
          <a:prstGeom prst="roundRect">
            <a:avLst/>
          </a:prstGeom>
          <a:solidFill>
            <a:srgbClr val="009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lvl="0" algn="ctr" hangingPunct="0">
              <a:spcAft>
                <a:spcPts val="18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altLang="fr-FR" sz="2000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  <a:t>« Objectifs et scénario ambitieux </a:t>
            </a:r>
            <a:r>
              <a:rPr lang="fr-FR" sz="2000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  <a:t>visant l’amélioration </a:t>
            </a:r>
            <a:br>
              <a:rPr lang="fr-FR" sz="2000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</a:br>
            <a:r>
              <a:rPr lang="fr-FR" sz="2000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  <a:t>de la qualité des milieux aquatiques en optimisant </a:t>
            </a:r>
            <a:br>
              <a:rPr lang="fr-FR" sz="2000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</a:br>
            <a:r>
              <a:rPr lang="fr-FR" sz="2000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  <a:t>le rapport coûts/efficacité des actions »</a:t>
            </a:r>
            <a:endParaRPr lang="fr-FR" sz="2000" i="1" dirty="0">
              <a:solidFill>
                <a:schemeClr val="bg1">
                  <a:lumMod val="95000"/>
                </a:schemeClr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433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26" name="Groupe 25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28" name="Image 27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29" name="Ellipse 28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27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30" name="Titre 1"/>
          <p:cNvSpPr txBox="1">
            <a:spLocks/>
          </p:cNvSpPr>
          <p:nvPr/>
        </p:nvSpPr>
        <p:spPr>
          <a:xfrm>
            <a:off x="358921" y="229322"/>
            <a:ext cx="6769623" cy="4906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/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Contexte du CTEau Sillon &amp; Marais Nord Loire</a:t>
            </a:r>
          </a:p>
        </p:txBody>
      </p:sp>
      <p:pic>
        <p:nvPicPr>
          <p:cNvPr id="1027" name="Picture 3" descr="R:\01_Aménagement de l'Espace\016_Eau et Milieux Aquatiques\Cartographies\EMA_SIG\CTE SMNL\CTE SMNL_PgmTravaux2020-2025-CE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7400" y="2123653"/>
            <a:ext cx="7673472" cy="542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58919" y="971526"/>
            <a:ext cx="9721077" cy="50405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Stratégie sur 6 ans, validée en 2019</a:t>
            </a:r>
          </a:p>
          <a:p>
            <a:pPr marL="342900" indent="-342900" defTabSz="914305" hangingPunct="0">
              <a:spcAft>
                <a:spcPts val="600"/>
              </a:spcAft>
              <a:buFont typeface="Wingdings" panose="05000000000000000000" pitchFamily="2" charset="2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Déclinée en 2 contrats de 3 ans</a:t>
            </a:r>
          </a:p>
          <a:p>
            <a:pPr marL="342900" indent="-342900" defTabSz="914305" hangingPunct="0">
              <a:spcAft>
                <a:spcPts val="600"/>
              </a:spcAft>
              <a:buFont typeface="Wingdings" panose="05000000000000000000" pitchFamily="2" charset="2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Portée par 1 coordinateur et 7 maîtres d’ouvrages</a:t>
            </a:r>
          </a:p>
          <a:p>
            <a:pPr marL="342900" indent="-342900" defTabSz="914305" hangingPunct="0">
              <a:spcAft>
                <a:spcPts val="600"/>
              </a:spcAft>
              <a:buFont typeface="Wingdings" panose="05000000000000000000" pitchFamily="2" charset="2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Financés par </a:t>
            </a:r>
          </a:p>
        </p:txBody>
      </p:sp>
      <p:graphicFrame>
        <p:nvGraphicFramePr>
          <p:cNvPr id="22" name="Tableau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86760"/>
              </p:ext>
            </p:extLst>
          </p:nvPr>
        </p:nvGraphicFramePr>
        <p:xfrm>
          <a:off x="407816" y="4365888"/>
          <a:ext cx="3600400" cy="74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dirty="0" err="1">
                          <a:solidFill>
                            <a:srgbClr val="0070C0"/>
                          </a:solidFill>
                          <a:latin typeface="Segoe UI Semibold" panose="020B0702040204020203" pitchFamily="34" charset="0"/>
                        </a:rPr>
                        <a:t>CTEau</a:t>
                      </a:r>
                      <a:r>
                        <a:rPr lang="fr-FR" baseline="0" dirty="0">
                          <a:solidFill>
                            <a:srgbClr val="0070C0"/>
                          </a:solidFill>
                          <a:latin typeface="Segoe UI Semibold" panose="020B0702040204020203" pitchFamily="34" charset="0"/>
                        </a:rPr>
                        <a:t> 2020-2022</a:t>
                      </a:r>
                      <a:endParaRPr lang="fr-FR" dirty="0">
                        <a:solidFill>
                          <a:srgbClr val="0070C0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36000" marR="36000" marT="36000" marB="36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Segoe UI Semibold" panose="020B07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2 331 788 € TTC</a:t>
                      </a:r>
                    </a:p>
                  </a:txBody>
                  <a:tcPr marL="36000" marR="36000" marT="36000" marB="3600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Tableau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368415"/>
              </p:ext>
            </p:extLst>
          </p:nvPr>
        </p:nvGraphicFramePr>
        <p:xfrm>
          <a:off x="407816" y="5329552"/>
          <a:ext cx="3600400" cy="74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egoe UI Semibold" panose="020B0702040204020203" pitchFamily="34" charset="0"/>
                        </a:rPr>
                        <a:t>CTEau</a:t>
                      </a:r>
                      <a:r>
                        <a:rPr lang="fr-FR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egoe UI Semibold" panose="020B0702040204020203" pitchFamily="34" charset="0"/>
                        </a:rPr>
                        <a:t> (prévisionnel) 2023-2025</a:t>
                      </a:r>
                      <a:endParaRPr lang="fr-FR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36000" marR="36000" marT="36000" marB="36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Segoe UI Semibold" panose="020B07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2 469 232 € TTC</a:t>
                      </a:r>
                      <a:endParaRPr lang="fr-FR" sz="1800" u="none" strike="noStrike" baseline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000" marR="36000" marT="36000" marB="3600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Tableau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376471"/>
              </p:ext>
            </p:extLst>
          </p:nvPr>
        </p:nvGraphicFramePr>
        <p:xfrm>
          <a:off x="407816" y="6265656"/>
          <a:ext cx="3600400" cy="74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 Semibold" panose="020B0702040204020203" pitchFamily="34" charset="0"/>
                        </a:rPr>
                        <a:t>Programme (</a:t>
                      </a:r>
                      <a:r>
                        <a:rPr lang="fr-FR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 Semibold" panose="020B0702040204020203" pitchFamily="34" charset="0"/>
                        </a:rPr>
                        <a:t>prévi</a:t>
                      </a:r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 Semibold" panose="020B0702040204020203" pitchFamily="34" charset="0"/>
                        </a:rPr>
                        <a:t>.) </a:t>
                      </a:r>
                      <a:r>
                        <a:rPr lang="fr-FR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 Semibold" panose="020B0702040204020203" pitchFamily="34" charset="0"/>
                        </a:rPr>
                        <a:t>2020-2025</a:t>
                      </a:r>
                      <a:endParaRPr lang="fr-FR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36000" marR="36000" marT="36000" marB="36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Segoe UI Semibold" panose="020B07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4 801 020 € TTC</a:t>
                      </a:r>
                      <a:endParaRPr lang="fr-FR" sz="1800" u="none" strike="noStrike" baseline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000" marR="36000" marT="36000" marB="3600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" name="image5.jpg">
            <a:extLst>
              <a:ext uri="{FF2B5EF4-FFF2-40B4-BE49-F238E27FC236}">
                <a16:creationId xmlns:a16="http://schemas.microsoft.com/office/drawing/2014/main" id="{3138C9FB-A6A4-49ED-846F-EBED5C2513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9832" y="3486412"/>
            <a:ext cx="720080" cy="365433"/>
          </a:xfrm>
          <a:prstGeom prst="rect">
            <a:avLst/>
          </a:prstGeom>
          <a:ln/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0CFDF40-2F9D-43FF-9C04-6366D2B4605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2" y="2967092"/>
            <a:ext cx="720080" cy="498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C:\Users\mathieu.bourgeois.ASP-CCCE\AppData\Local\Microsoft\Windows\INetCache\Content.Word\Logo-RFIAE-long200px.png">
            <a:extLst>
              <a:ext uri="{FF2B5EF4-FFF2-40B4-BE49-F238E27FC236}">
                <a16:creationId xmlns:a16="http://schemas.microsoft.com/office/drawing/2014/main" id="{D0D448A5-F26F-49D1-A28D-9EAB8CE0845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2" y="2530032"/>
            <a:ext cx="1794879" cy="442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442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31800" y="971821"/>
            <a:ext cx="9288929" cy="6337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Transition entre </a:t>
            </a:r>
            <a:r>
              <a:rPr lang="fr-FR" sz="2400" kern="0" dirty="0" err="1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CTEau</a:t>
            </a: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 2020-2022 &gt; 2023-2025</a:t>
            </a:r>
            <a:endParaRPr lang="fr-FR" sz="2400" kern="0" dirty="0">
              <a:solidFill>
                <a:srgbClr val="000000"/>
              </a:solidFill>
              <a:latin typeface="Segoe UI Semibold" panose="020B0702040204020203" pitchFamily="34" charset="0"/>
              <a:ea typeface="Microsoft YaHei" pitchFamily="2"/>
              <a:cs typeface="Segoe UI Semibold" panose="020B0702040204020203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172441" y="6974416"/>
            <a:ext cx="264717" cy="295534"/>
          </a:xfrm>
          <a:prstGeom prst="rect">
            <a:avLst/>
          </a:prstGeom>
          <a:noFill/>
          <a:ln>
            <a:noFill/>
          </a:ln>
        </p:spPr>
        <p:txBody>
          <a:bodyPr vert="horz" wrap="none" lIns="89994" tIns="44992" rIns="89994" bIns="44992" anchor="t" anchorCtr="0" compatLnSpc="0">
            <a:spAutoFit/>
          </a:bodyPr>
          <a:lstStyle/>
          <a:p>
            <a:pPr defTabSz="914305" hangingPunct="0"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 sz="1200" kern="0">
                <a:solidFill>
                  <a:srgbClr val="9999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defTabSz="914305" hangingPunct="0">
                <a:defRPr sz="12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t>14</a:t>
            </a:fld>
            <a:endParaRPr lang="fr-FR" sz="1000" dirty="0">
              <a:solidFill>
                <a:srgbClr val="999999"/>
              </a:solidFill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538" y="7089525"/>
            <a:ext cx="64793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89" tIns="50396" rIns="95389" bIns="50396" anchor="ctr" anchorCtr="0" compatLnSpc="0"/>
          <a:lstStyle/>
          <a:p>
            <a:pPr defTabSz="914305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389505" y="-828191"/>
            <a:ext cx="3842846" cy="3600022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30" tIns="45715" rIns="91430" bIns="4571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305"/>
                <a:endParaRPr lang="fr-FR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30" tIns="45715" rIns="91430" bIns="4571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05"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prstClr val="white"/>
                </a:solidFill>
                <a:latin typeface="Arial"/>
                <a:ea typeface="Calibri"/>
                <a:cs typeface="Times New Roman"/>
              </a:endParaRPr>
            </a:p>
            <a:p>
              <a:pPr algn="ctr" defTabSz="914305">
                <a:lnSpc>
                  <a:spcPct val="115000"/>
                </a:lnSpc>
                <a:tabLst>
                  <a:tab pos="3510551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359414" y="229694"/>
            <a:ext cx="6768912" cy="4906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/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Contexte du </a:t>
            </a:r>
            <a:r>
              <a:rPr lang="fr-FR" sz="2400" dirty="0" err="1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CTEau</a:t>
            </a:r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Sillon &amp; Marais Nord Loire</a:t>
            </a:r>
          </a:p>
        </p:txBody>
      </p:sp>
      <p:graphicFrame>
        <p:nvGraphicFramePr>
          <p:cNvPr id="22" name="Diagramme 21"/>
          <p:cNvGraphicFramePr/>
          <p:nvPr>
            <p:extLst>
              <p:ext uri="{D42A27DB-BD31-4B8C-83A1-F6EECF244321}">
                <p14:modId xmlns:p14="http://schemas.microsoft.com/office/powerpoint/2010/main" val="230086682"/>
              </p:ext>
            </p:extLst>
          </p:nvPr>
        </p:nvGraphicFramePr>
        <p:xfrm>
          <a:off x="145156" y="1463685"/>
          <a:ext cx="9863188" cy="1236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3" name="Rectangle à coins arrondis 22"/>
          <p:cNvSpPr/>
          <p:nvPr/>
        </p:nvSpPr>
        <p:spPr>
          <a:xfrm>
            <a:off x="1724674" y="3779951"/>
            <a:ext cx="2520015" cy="108000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6" tIns="35996" rIns="35996" bIns="35996" rtlCol="0" anchor="ctr"/>
          <a:lstStyle/>
          <a:p>
            <a:pPr algn="ctr" defTabSz="914305" hangingPunct="0">
              <a:spcAft>
                <a:spcPts val="600"/>
              </a:spcAft>
            </a:pPr>
            <a:r>
              <a:rPr lang="fr-FR" sz="1400" kern="0" dirty="0">
                <a:solidFill>
                  <a:prstClr val="black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Préparation CTEau n°2</a:t>
            </a:r>
            <a:endParaRPr lang="fr-FR" sz="1200" i="1" kern="0" dirty="0">
              <a:solidFill>
                <a:prstClr val="black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defTabSz="914305" hangingPunct="0">
              <a:spcAft>
                <a:spcPts val="600"/>
              </a:spcAft>
            </a:pPr>
            <a:r>
              <a:rPr lang="fr-FR" sz="1200" i="1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rPr>
              <a:t>Possibilité de réajuster programme</a:t>
            </a:r>
            <a:br>
              <a:rPr lang="fr-FR" sz="1200" i="1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1200" i="1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rPr>
              <a:t>- Montants ripisylves</a:t>
            </a:r>
            <a:br>
              <a:rPr lang="fr-FR" sz="1200" i="1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1200" i="1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rPr>
              <a:t>- Sites travaux</a:t>
            </a:r>
            <a:br>
              <a:rPr lang="fr-FR" sz="1200" i="1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1200" i="1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rPr>
              <a:t>- …</a:t>
            </a:r>
          </a:p>
        </p:txBody>
      </p:sp>
      <p:cxnSp>
        <p:nvCxnSpPr>
          <p:cNvPr id="24" name="Connecteur droit 23"/>
          <p:cNvCxnSpPr/>
          <p:nvPr/>
        </p:nvCxnSpPr>
        <p:spPr>
          <a:xfrm flipV="1">
            <a:off x="4244688" y="2051942"/>
            <a:ext cx="0" cy="2468972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à coins arrondis 30"/>
          <p:cNvSpPr/>
          <p:nvPr/>
        </p:nvSpPr>
        <p:spPr>
          <a:xfrm>
            <a:off x="2511874" y="2771945"/>
            <a:ext cx="1445048" cy="86400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6" tIns="35996" rIns="35996" bIns="35996" rtlCol="0" anchor="ctr"/>
          <a:lstStyle/>
          <a:p>
            <a:pPr algn="ctr" defTabSz="914305" hangingPunct="0">
              <a:spcAft>
                <a:spcPts val="600"/>
              </a:spcAft>
            </a:pPr>
            <a:r>
              <a:rPr lang="fr-FR" sz="1400" kern="0" dirty="0">
                <a:solidFill>
                  <a:prstClr val="black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Bilan technique</a:t>
            </a:r>
            <a:r>
              <a:rPr lang="fr-FR" sz="1400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rPr>
              <a:t> en interne</a:t>
            </a:r>
            <a:br>
              <a:rPr lang="fr-FR" sz="1400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1200" i="1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rPr>
              <a:t>(Taux réalisation)</a:t>
            </a:r>
          </a:p>
        </p:txBody>
      </p:sp>
      <p:cxnSp>
        <p:nvCxnSpPr>
          <p:cNvPr id="32" name="Connecteur droit 31"/>
          <p:cNvCxnSpPr>
            <a:cxnSpLocks/>
          </p:cNvCxnSpPr>
          <p:nvPr/>
        </p:nvCxnSpPr>
        <p:spPr>
          <a:xfrm flipV="1">
            <a:off x="3956875" y="2051940"/>
            <a:ext cx="0" cy="1152007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AE8C25C6-6320-446A-B7EC-650656828C64}"/>
              </a:ext>
            </a:extLst>
          </p:cNvPr>
          <p:cNvGrpSpPr/>
          <p:nvPr/>
        </p:nvGrpSpPr>
        <p:grpSpPr>
          <a:xfrm>
            <a:off x="4819399" y="2051645"/>
            <a:ext cx="4396940" cy="4824536"/>
            <a:chOff x="4819399" y="2051645"/>
            <a:chExt cx="4396940" cy="4824536"/>
          </a:xfrm>
        </p:grpSpPr>
        <p:sp>
          <p:nvSpPr>
            <p:cNvPr id="25" name="Rectangle à coins arrondis 24"/>
            <p:cNvSpPr/>
            <p:nvPr/>
          </p:nvSpPr>
          <p:spPr>
            <a:xfrm>
              <a:off x="7771291" y="3563952"/>
              <a:ext cx="1445048" cy="864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6" tIns="35996" rIns="35996" bIns="35996" rtlCol="0" anchor="ctr"/>
            <a:lstStyle/>
            <a:p>
              <a:pPr algn="ctr" defTabSz="914305" hangingPunct="0">
                <a:spcAft>
                  <a:spcPts val="600"/>
                </a:spcAft>
              </a:pPr>
              <a:r>
                <a:rPr lang="fr-FR" sz="1400" kern="0" dirty="0">
                  <a:solidFill>
                    <a:prstClr val="black"/>
                  </a:solidFill>
                  <a:latin typeface="Segoe UI Semibold" panose="020B0702040204020203" pitchFamily="34" charset="0"/>
                  <a:ea typeface="Microsoft YaHei" pitchFamily="2"/>
                  <a:cs typeface="Segoe UI Semibold" panose="020B0702040204020203" pitchFamily="34" charset="0"/>
                </a:rPr>
                <a:t>Bilan global</a:t>
              </a:r>
              <a:r>
                <a:rPr lang="fr-FR" sz="1400" kern="0" dirty="0">
                  <a:solidFill>
                    <a:prstClr val="black"/>
                  </a:solidFill>
                  <a:latin typeface="Segoe UI" pitchFamily="34"/>
                  <a:ea typeface="Microsoft YaHei" pitchFamily="2"/>
                  <a:cs typeface="Segoe UI" pitchFamily="34"/>
                </a:rPr>
                <a:t> externalisé</a:t>
              </a:r>
            </a:p>
          </p:txBody>
        </p:sp>
        <p:cxnSp>
          <p:nvCxnSpPr>
            <p:cNvPr id="26" name="Connecteur droit 25"/>
            <p:cNvCxnSpPr/>
            <p:nvPr/>
          </p:nvCxnSpPr>
          <p:spPr>
            <a:xfrm flipV="1">
              <a:off x="9216338" y="2051645"/>
              <a:ext cx="0" cy="2036970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>
              <a:cxnSpLocks/>
              <a:stCxn id="27" idx="1"/>
            </p:cNvCxnSpPr>
            <p:nvPr/>
          </p:nvCxnSpPr>
          <p:spPr>
            <a:xfrm flipV="1">
              <a:off x="5040312" y="2051944"/>
              <a:ext cx="0" cy="2015926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1F152215-80A7-4376-A11C-956EA2AD3A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9399" y="2051645"/>
              <a:ext cx="0" cy="1368152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B5E5E026-DC7A-4787-BC93-D02EE112984B}"/>
                </a:ext>
              </a:extLst>
            </p:cNvPr>
            <p:cNvCxnSpPr>
              <a:cxnSpLocks/>
              <a:stCxn id="34" idx="1"/>
            </p:cNvCxnSpPr>
            <p:nvPr/>
          </p:nvCxnSpPr>
          <p:spPr>
            <a:xfrm flipV="1">
              <a:off x="5256336" y="2051645"/>
              <a:ext cx="0" cy="2736304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38C74CCE-0E65-44BC-8559-B41F63B305F1}"/>
                </a:ext>
              </a:extLst>
            </p:cNvPr>
            <p:cNvCxnSpPr>
              <a:cxnSpLocks/>
              <a:stCxn id="36" idx="1"/>
            </p:cNvCxnSpPr>
            <p:nvPr/>
          </p:nvCxnSpPr>
          <p:spPr>
            <a:xfrm flipV="1">
              <a:off x="5467472" y="2051645"/>
              <a:ext cx="0" cy="3636291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8D5F66AD-215B-4C69-96A0-5584BF7C43B5}"/>
                </a:ext>
              </a:extLst>
            </p:cNvPr>
            <p:cNvCxnSpPr>
              <a:cxnSpLocks/>
              <a:stCxn id="41" idx="1"/>
            </p:cNvCxnSpPr>
            <p:nvPr/>
          </p:nvCxnSpPr>
          <p:spPr>
            <a:xfrm flipV="1">
              <a:off x="5683496" y="2051645"/>
              <a:ext cx="0" cy="4536505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à coins arrondis 26">
              <a:extLst>
                <a:ext uri="{FF2B5EF4-FFF2-40B4-BE49-F238E27FC236}">
                  <a16:creationId xmlns:a16="http://schemas.microsoft.com/office/drawing/2014/main" id="{37A8FB35-35CF-402A-AD34-A15F1813BFF9}"/>
                </a:ext>
              </a:extLst>
            </p:cNvPr>
            <p:cNvSpPr/>
            <p:nvPr/>
          </p:nvSpPr>
          <p:spPr>
            <a:xfrm>
              <a:off x="5683496" y="6300118"/>
              <a:ext cx="1445048" cy="57606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6" tIns="35996" rIns="35996" bIns="35996" rtlCol="0" anchor="ctr"/>
            <a:lstStyle/>
            <a:p>
              <a:pPr algn="ctr" defTabSz="914305" hangingPunct="0">
                <a:spcAft>
                  <a:spcPts val="600"/>
                </a:spcAft>
              </a:pPr>
              <a:r>
                <a:rPr lang="fr-FR" sz="1400" kern="0" dirty="0">
                  <a:solidFill>
                    <a:schemeClr val="accent2">
                      <a:lumMod val="75000"/>
                    </a:schemeClr>
                  </a:solidFill>
                  <a:latin typeface="Segoe UI Semibold" panose="020B0702040204020203" pitchFamily="34" charset="0"/>
                  <a:ea typeface="Microsoft YaHei" pitchFamily="2"/>
                  <a:cs typeface="Segoe UI Semibold" panose="020B0702040204020203" pitchFamily="34" charset="0"/>
                </a:rPr>
                <a:t>Signature officielle</a:t>
              </a:r>
              <a:endParaRPr lang="fr-FR" sz="1400" kern="0" dirty="0">
                <a:solidFill>
                  <a:schemeClr val="accent2">
                    <a:lumMod val="7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endParaRPr>
            </a:p>
          </p:txBody>
        </p:sp>
        <p:sp>
          <p:nvSpPr>
            <p:cNvPr id="36" name="Rectangle à coins arrondis 26">
              <a:extLst>
                <a:ext uri="{FF2B5EF4-FFF2-40B4-BE49-F238E27FC236}">
                  <a16:creationId xmlns:a16="http://schemas.microsoft.com/office/drawing/2014/main" id="{9667E661-5EDB-4BCD-AF0F-05F2BA9004A5}"/>
                </a:ext>
              </a:extLst>
            </p:cNvPr>
            <p:cNvSpPr/>
            <p:nvPr/>
          </p:nvSpPr>
          <p:spPr>
            <a:xfrm>
              <a:off x="5467472" y="5219998"/>
              <a:ext cx="1445048" cy="93587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6" tIns="35996" rIns="35996" bIns="35996" rtlCol="0" anchor="ctr"/>
            <a:lstStyle/>
            <a:p>
              <a:pPr algn="ctr" defTabSz="914305" hangingPunct="0">
                <a:spcAft>
                  <a:spcPts val="600"/>
                </a:spcAft>
              </a:pPr>
              <a:r>
                <a:rPr lang="fr-FR" sz="1400" kern="0" dirty="0">
                  <a:solidFill>
                    <a:prstClr val="black"/>
                  </a:solidFill>
                  <a:latin typeface="Segoe UI Semibold" panose="020B0702040204020203" pitchFamily="34" charset="0"/>
                  <a:ea typeface="Microsoft YaHei" pitchFamily="2"/>
                  <a:cs typeface="Segoe UI Semibold" panose="020B0702040204020203" pitchFamily="34" charset="0"/>
                </a:rPr>
                <a:t>Éventuels compléments dossier réglementaire?</a:t>
              </a:r>
              <a:endParaRPr lang="fr-FR" sz="1400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endParaRPr>
            </a:p>
          </p:txBody>
        </p:sp>
        <p:sp>
          <p:nvSpPr>
            <p:cNvPr id="34" name="Rectangle à coins arrondis 26">
              <a:extLst>
                <a:ext uri="{FF2B5EF4-FFF2-40B4-BE49-F238E27FC236}">
                  <a16:creationId xmlns:a16="http://schemas.microsoft.com/office/drawing/2014/main" id="{EB3234B8-1AC7-463F-8DF3-5BFC02735D34}"/>
                </a:ext>
              </a:extLst>
            </p:cNvPr>
            <p:cNvSpPr/>
            <p:nvPr/>
          </p:nvSpPr>
          <p:spPr>
            <a:xfrm>
              <a:off x="5256336" y="4499917"/>
              <a:ext cx="1445048" cy="57606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6" tIns="35996" rIns="35996" bIns="35996" rtlCol="0" anchor="ctr"/>
            <a:lstStyle/>
            <a:p>
              <a:pPr algn="ctr" defTabSz="914305" hangingPunct="0">
                <a:spcAft>
                  <a:spcPts val="600"/>
                </a:spcAft>
              </a:pPr>
              <a:r>
                <a:rPr lang="fr-FR" sz="1400" kern="0" dirty="0">
                  <a:solidFill>
                    <a:prstClr val="black"/>
                  </a:solidFill>
                  <a:latin typeface="Segoe UI Semibold" panose="020B0702040204020203" pitchFamily="34" charset="0"/>
                  <a:ea typeface="Microsoft YaHei" pitchFamily="2"/>
                  <a:cs typeface="Segoe UI Semibold" panose="020B0702040204020203" pitchFamily="34" charset="0"/>
                </a:rPr>
                <a:t>Validation bureau CLE</a:t>
              </a:r>
              <a:endParaRPr lang="fr-FR" sz="1400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endParaRPr>
            </a:p>
          </p:txBody>
        </p:sp>
        <p:sp>
          <p:nvSpPr>
            <p:cNvPr id="27" name="Rectangle à coins arrondis 26"/>
            <p:cNvSpPr/>
            <p:nvPr/>
          </p:nvSpPr>
          <p:spPr>
            <a:xfrm>
              <a:off x="5040312" y="3779838"/>
              <a:ext cx="1445048" cy="57606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6" tIns="35996" rIns="35996" bIns="35996" rtlCol="0" anchor="ctr"/>
            <a:lstStyle/>
            <a:p>
              <a:pPr algn="ctr" defTabSz="914305" hangingPunct="0">
                <a:spcAft>
                  <a:spcPts val="600"/>
                </a:spcAft>
              </a:pPr>
              <a:r>
                <a:rPr lang="fr-FR" sz="1400" kern="0" dirty="0">
                  <a:solidFill>
                    <a:prstClr val="black"/>
                  </a:solidFill>
                  <a:latin typeface="Segoe UI Semibold" panose="020B0702040204020203" pitchFamily="34" charset="0"/>
                  <a:ea typeface="Microsoft YaHei" pitchFamily="2"/>
                  <a:cs typeface="Segoe UI Semibold" panose="020B0702040204020203" pitchFamily="34" charset="0"/>
                </a:rPr>
                <a:t>Validation financeurs</a:t>
              </a:r>
              <a:endParaRPr lang="fr-FR" sz="1400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endParaRPr>
            </a:p>
          </p:txBody>
        </p:sp>
        <p:sp>
          <p:nvSpPr>
            <p:cNvPr id="30" name="Rectangle à coins arrondis 26">
              <a:extLst>
                <a:ext uri="{FF2B5EF4-FFF2-40B4-BE49-F238E27FC236}">
                  <a16:creationId xmlns:a16="http://schemas.microsoft.com/office/drawing/2014/main" id="{898535E3-E613-41AA-BC26-3CBE72B17CFE}"/>
                </a:ext>
              </a:extLst>
            </p:cNvPr>
            <p:cNvSpPr/>
            <p:nvPr/>
          </p:nvSpPr>
          <p:spPr>
            <a:xfrm>
              <a:off x="4819400" y="2771725"/>
              <a:ext cx="1445048" cy="864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6" tIns="35996" rIns="35996" bIns="35996" rtlCol="0" anchor="ctr"/>
            <a:lstStyle/>
            <a:p>
              <a:pPr algn="ctr" defTabSz="914305" hangingPunct="0">
                <a:spcAft>
                  <a:spcPts val="600"/>
                </a:spcAft>
              </a:pPr>
              <a:r>
                <a:rPr lang="fr-FR" sz="1400" kern="0" dirty="0">
                  <a:solidFill>
                    <a:prstClr val="black"/>
                  </a:solidFill>
                  <a:latin typeface="Segoe UI Semibold" panose="020B0702040204020203" pitchFamily="34" charset="0"/>
                  <a:ea typeface="Microsoft YaHei" pitchFamily="2"/>
                  <a:cs typeface="Segoe UI Semibold" panose="020B0702040204020203" pitchFamily="34" charset="0"/>
                </a:rPr>
                <a:t>Validation maîtres d’ouvrage</a:t>
              </a:r>
              <a:endParaRPr lang="fr-FR" sz="1400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01339C20-9539-4D47-9AAB-28519E8517AD}"/>
              </a:ext>
            </a:extLst>
          </p:cNvPr>
          <p:cNvGrpSpPr/>
          <p:nvPr/>
        </p:nvGrpSpPr>
        <p:grpSpPr>
          <a:xfrm>
            <a:off x="1430240" y="2520331"/>
            <a:ext cx="3019345" cy="2997791"/>
            <a:chOff x="1430240" y="2520331"/>
            <a:chExt cx="3019345" cy="2997791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0ACCF2EF-7D66-471D-9A41-378B7C0F6CA3}"/>
                </a:ext>
              </a:extLst>
            </p:cNvPr>
            <p:cNvSpPr/>
            <p:nvPr/>
          </p:nvSpPr>
          <p:spPr>
            <a:xfrm>
              <a:off x="1430240" y="2520331"/>
              <a:ext cx="3019345" cy="258884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15F8E58D-C9B5-4344-BD35-3E70E93B29D1}"/>
                </a:ext>
              </a:extLst>
            </p:cNvPr>
            <p:cNvSpPr txBox="1"/>
            <p:nvPr/>
          </p:nvSpPr>
          <p:spPr>
            <a:xfrm>
              <a:off x="1515217" y="5148790"/>
              <a:ext cx="2921212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sym typeface="Wingdings" panose="05000000000000000000" pitchFamily="2" charset="2"/>
                </a:rPr>
                <a:t> </a:t>
              </a:r>
              <a:r>
                <a:rPr lang="fr-FR" dirty="0">
                  <a:solidFill>
                    <a:srgbClr val="FF0000"/>
                  </a:solidFill>
                </a:rPr>
                <a:t>Validés copil 15/11/22</a:t>
              </a:r>
            </a:p>
          </p:txBody>
        </p:sp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CD97F1A3-97BA-4ADF-970F-E7BE08DD2E70}"/>
              </a:ext>
            </a:extLst>
          </p:cNvPr>
          <p:cNvSpPr txBox="1"/>
          <p:nvPr/>
        </p:nvSpPr>
        <p:spPr>
          <a:xfrm>
            <a:off x="6264448" y="3050465"/>
            <a:ext cx="292121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 </a:t>
            </a:r>
            <a:r>
              <a:rPr lang="fr-FR" dirty="0">
                <a:solidFill>
                  <a:srgbClr val="FF0000"/>
                </a:solidFill>
              </a:rPr>
              <a:t>En cours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CEB6708-0D0A-496E-87B4-99394AEB43E9}"/>
              </a:ext>
            </a:extLst>
          </p:cNvPr>
          <p:cNvSpPr txBox="1"/>
          <p:nvPr/>
        </p:nvSpPr>
        <p:spPr>
          <a:xfrm>
            <a:off x="6480472" y="3895343"/>
            <a:ext cx="292121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 </a:t>
            </a:r>
            <a:r>
              <a:rPr lang="fr-FR" dirty="0">
                <a:solidFill>
                  <a:srgbClr val="FF0000"/>
                </a:solidFill>
              </a:rPr>
              <a:t>En cours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4F81794B-9068-494B-8D11-C2ADC1E6E254}"/>
              </a:ext>
            </a:extLst>
          </p:cNvPr>
          <p:cNvSpPr txBox="1"/>
          <p:nvPr/>
        </p:nvSpPr>
        <p:spPr>
          <a:xfrm>
            <a:off x="6727612" y="4634641"/>
            <a:ext cx="292121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 </a:t>
            </a:r>
            <a:r>
              <a:rPr lang="fr-FR" dirty="0">
                <a:solidFill>
                  <a:srgbClr val="FF0000"/>
                </a:solidFill>
              </a:rPr>
              <a:t>Ce jour</a:t>
            </a:r>
          </a:p>
        </p:txBody>
      </p:sp>
    </p:spTree>
    <p:extLst>
      <p:ext uri="{BB962C8B-B14F-4D97-AF65-F5344CB8AC3E}">
        <p14:creationId xmlns:p14="http://schemas.microsoft.com/office/powerpoint/2010/main" val="412350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27" name="Groupe 26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29" name="Image 28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30" name="Ellipse 29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28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31" name="Titre 1"/>
          <p:cNvSpPr txBox="1">
            <a:spLocks/>
          </p:cNvSpPr>
          <p:nvPr/>
        </p:nvSpPr>
        <p:spPr>
          <a:xfrm>
            <a:off x="358921" y="229322"/>
            <a:ext cx="6769623" cy="4906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/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Contexte du CTEau Sillon &amp; Marais Nord Loire</a:t>
            </a:r>
          </a:p>
        </p:txBody>
      </p:sp>
      <p:grpSp>
        <p:nvGrpSpPr>
          <p:cNvPr id="32" name="Groupe 31"/>
          <p:cNvGrpSpPr/>
          <p:nvPr/>
        </p:nvGrpSpPr>
        <p:grpSpPr>
          <a:xfrm>
            <a:off x="-35643" y="6948189"/>
            <a:ext cx="10115640" cy="508625"/>
            <a:chOff x="-35643" y="6974750"/>
            <a:chExt cx="10115640" cy="508625"/>
          </a:xfrm>
        </p:grpSpPr>
        <p:sp>
          <p:nvSpPr>
            <p:cNvPr id="33" name="ZoneTexte 32"/>
            <p:cNvSpPr txBox="1"/>
            <p:nvPr/>
          </p:nvSpPr>
          <p:spPr>
            <a:xfrm>
              <a:off x="9172876" y="6974750"/>
              <a:ext cx="264737" cy="29554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4" tIns="44997" rIns="90004" bIns="44997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fld id="{409D24C0-C9D8-4DBA-B01F-32F02510F828}" type="slidenum">
                <a:rPr>
                  <a:latin typeface="Segoe UI" panose="020B0502040204020203" pitchFamily="34" charset="0"/>
                  <a:cs typeface="Segoe UI" panose="020B0502040204020203" pitchFamily="34" charset="0"/>
                </a:rPr>
                <a:t>15</a:t>
              </a:fld>
              <a:endParaRPr lang="fr-FR" sz="1000" b="0" i="0" u="none" strike="noStrike" kern="1200" cap="none" spc="0" baseline="0" dirty="0">
                <a:solidFill>
                  <a:srgbClr val="999999"/>
                </a:solidFill>
                <a:uFillTx/>
                <a:latin typeface="Segoe UI" panose="020B0502040204020203" pitchFamily="34" charset="0"/>
                <a:ea typeface="Microsoft YaHei" pitchFamily="2"/>
                <a:cs typeface="Segoe UI" panose="020B0502040204020203" pitchFamily="34" charset="0"/>
              </a:endParaRPr>
            </a:p>
          </p:txBody>
        </p:sp>
        <p:sp>
          <p:nvSpPr>
            <p:cNvPr id="34" name="Connecteur droit 9"/>
            <p:cNvSpPr/>
            <p:nvPr/>
          </p:nvSpPr>
          <p:spPr>
            <a:xfrm>
              <a:off x="9431999" y="7089873"/>
              <a:ext cx="647998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0799">
              <a:solidFill>
                <a:srgbClr val="0092BB"/>
              </a:solidFill>
              <a:prstDash val="solid"/>
              <a:miter/>
            </a:ln>
          </p:spPr>
          <p:txBody>
            <a:bodyPr vert="horz" wrap="none" lIns="95399" tIns="50401" rIns="95399" bIns="50401" anchor="ctr" anchorCtr="0" compatLnSpc="0"/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-35643" y="7313453"/>
              <a:ext cx="9323643" cy="1699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850"/>
                </a:spcAft>
                <a:buNone/>
                <a:tabLst/>
                <a:defRPr sz="10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endParaRPr lang="fr-FR" sz="1000" b="0" i="0" u="none" strike="noStrike" kern="1200" cap="none" spc="0" baseline="0" dirty="0">
                <a:solidFill>
                  <a:srgbClr val="999999"/>
                </a:solidFill>
                <a:uFillTx/>
                <a:latin typeface="Segoe UI" pitchFamily="34"/>
                <a:ea typeface="Sansation-Regular" pitchFamily="34"/>
                <a:cs typeface="Segoe UI" pitchFamily="34"/>
              </a:endParaRPr>
            </a:p>
          </p:txBody>
        </p:sp>
      </p:grpSp>
      <p:graphicFrame>
        <p:nvGraphicFramePr>
          <p:cNvPr id="23" name="Tableau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090472"/>
              </p:ext>
            </p:extLst>
          </p:nvPr>
        </p:nvGraphicFramePr>
        <p:xfrm>
          <a:off x="359746" y="5744240"/>
          <a:ext cx="9288252" cy="1491981"/>
        </p:xfrm>
        <a:graphic>
          <a:graphicData uri="http://schemas.openxmlformats.org/drawingml/2006/table">
            <a:tbl>
              <a:tblPr/>
              <a:tblGrid>
                <a:gridCol w="1362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2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2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1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186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Financeurs</a:t>
                      </a:r>
                    </a:p>
                  </a:txBody>
                  <a:tcPr marL="72000" marR="72000" marT="5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Agence</a:t>
                      </a:r>
                      <a:r>
                        <a:rPr lang="fr-FR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de l’eau Loire-Bretagne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2000" marR="72000" marT="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819 194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38,9%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863">
                <a:tc vMerge="1">
                  <a:txBody>
                    <a:bodyPr/>
                    <a:lstStyle/>
                    <a:p>
                      <a:pPr algn="ctr" fontAlgn="ctr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Département</a:t>
                      </a:r>
                      <a:r>
                        <a:rPr lang="fr-FR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de la Loire-Atlantique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2000" marR="72000" marT="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171 585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8,1%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555">
                <a:tc vMerge="1">
                  <a:txBody>
                    <a:bodyPr/>
                    <a:lstStyle/>
                    <a:p>
                      <a:pPr algn="ctr" fontAlgn="ctr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Région des Pays de la Loire</a:t>
                      </a:r>
                    </a:p>
                  </a:txBody>
                  <a:tcPr marL="72000" marR="72000" marT="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359 140</a:t>
                      </a:r>
                    </a:p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+ 62 400 (coordination)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20,0%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960"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2000" marR="72000" marT="5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Sous-total subventions</a:t>
                      </a:r>
                    </a:p>
                  </a:txBody>
                  <a:tcPr marL="72000" marR="72000" marT="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1 412 319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67,0%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775"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2000" marR="72000" marT="5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</a:t>
                      </a:r>
                    </a:p>
                  </a:txBody>
                  <a:tcPr marL="72000" marR="72000" marT="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2 107 442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58920" y="974836"/>
            <a:ext cx="9649944" cy="1796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Contrat 2020-2022 : plan de financement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0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/>
              <a:buChar char="Ä"/>
              <a:tabLst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altLang="fr-FR" sz="20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itchFamily="2" charset="2"/>
              </a:rPr>
              <a:t>7 maîtres d’ouvrages :                                                                   + 3 ASA de marais</a:t>
            </a:r>
          </a:p>
          <a:p>
            <a:pPr marR="0" lvl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altLang="fr-FR" sz="10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  <a:sym typeface="Wingdings" pitchFamily="2" charset="2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/>
              <a:buChar char="Ä"/>
              <a:tabLst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altLang="fr-FR" sz="20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itchFamily="2" charset="2"/>
              </a:rPr>
              <a:t>Contrat unique avec 3 financeurs : 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4608264" y="2159733"/>
            <a:ext cx="3096344" cy="684000"/>
            <a:chOff x="1727944" y="5364013"/>
            <a:chExt cx="3096344" cy="684000"/>
          </a:xfrm>
        </p:grpSpPr>
        <p:pic>
          <p:nvPicPr>
            <p:cNvPr id="15" name="Picture 10" descr="Résultat de recherche d'images pour &quot;departement loire atlantique&quot;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192" y="5399941"/>
              <a:ext cx="864096" cy="475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R:\01_Aménagement de l'Espace\016_Eau et Milieux Aquatiques\Gestion et organisation du service\Logos\Agence de l'eau Loire-Bretagne\aelb-cas1-q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7944" y="5364013"/>
              <a:ext cx="583031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5" descr="Résultat de recherche d'images pour &quot;region pays de la loire&quot;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983" y="5399941"/>
              <a:ext cx="1584176" cy="498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352789"/>
              </p:ext>
            </p:extLst>
          </p:nvPr>
        </p:nvGraphicFramePr>
        <p:xfrm>
          <a:off x="358921" y="2915741"/>
          <a:ext cx="9289077" cy="2831439"/>
        </p:xfrm>
        <a:graphic>
          <a:graphicData uri="http://schemas.openxmlformats.org/drawingml/2006/table">
            <a:tbl>
              <a:tblPr/>
              <a:tblGrid>
                <a:gridCol w="1362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5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0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11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1439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2000" marR="72000" marT="5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400" b="0" i="0" u="none" strike="noStrike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2000" marR="72000" marT="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 Contrat Territorial Eau 2020-2022</a:t>
                      </a:r>
                    </a:p>
                  </a:txBody>
                  <a:tcPr marL="72000" marR="72000" marT="5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72000" marR="72000" marT="5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400" b="0" i="0" u="none" strike="noStrike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2000" marR="72000" marT="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€ HT</a:t>
                      </a:r>
                    </a:p>
                  </a:txBody>
                  <a:tcPr marL="72000" marR="72000" marT="5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</a:p>
                  </a:txBody>
                  <a:tcPr marL="72000" marR="72000" marT="5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Maîtres d’ouvrages</a:t>
                      </a:r>
                    </a:p>
                  </a:txBody>
                  <a:tcPr marL="72000" marR="72000" marT="5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Commu</a:t>
                      </a:r>
                      <a:r>
                        <a:rPr lang="fr-FR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nauté de communes 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Estuaire &amp;</a:t>
                      </a:r>
                      <a:r>
                        <a:rPr lang="fr-FR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Sillon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2000" marR="72000" marT="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581 404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27,6%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Nantes Métropole</a:t>
                      </a:r>
                    </a:p>
                  </a:txBody>
                  <a:tcPr marL="72000" marR="72000" marT="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38 140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1,8%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 fontAlgn="ctr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Syndicat des marais des Prés du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Syl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2000" marR="72000" marT="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8 125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0,4%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 fontAlgn="ctr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Syndicat des marais estuariens de Cordemais</a:t>
                      </a:r>
                    </a:p>
                  </a:txBody>
                  <a:tcPr marL="72000" marR="72000" marT="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3 553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0,2%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 fontAlgn="ctr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Syndicat des marais de Saint-Étienne/Couëron</a:t>
                      </a:r>
                    </a:p>
                  </a:txBody>
                  <a:tcPr marL="72000" marR="72000" marT="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10 171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0,5%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 fontAlgn="ctr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Conservatoire du Littoral</a:t>
                      </a:r>
                    </a:p>
                  </a:txBody>
                  <a:tcPr marL="72000" marR="72000" marT="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50 000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2,4%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 fontAlgn="ctr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Département de Loire atlantique</a:t>
                      </a:r>
                    </a:p>
                  </a:txBody>
                  <a:tcPr marL="72000" marR="72000" marT="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730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0,03%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 fontAlgn="ctr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(Commune de Couëron</a:t>
                      </a:r>
                    </a:p>
                  </a:txBody>
                  <a:tcPr marL="72000" marR="72000" marT="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3 000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0,1%)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2000" marR="72000" marT="54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Sous-total autofinancement</a:t>
                      </a:r>
                    </a:p>
                  </a:txBody>
                  <a:tcPr marL="72000" marR="72000" marT="54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695 123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33,0%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7" name="Groupe 6"/>
          <p:cNvGrpSpPr/>
          <p:nvPr/>
        </p:nvGrpSpPr>
        <p:grpSpPr>
          <a:xfrm>
            <a:off x="3240112" y="1619137"/>
            <a:ext cx="4536504" cy="432508"/>
            <a:chOff x="2880072" y="1619137"/>
            <a:chExt cx="4536504" cy="432508"/>
          </a:xfrm>
        </p:grpSpPr>
        <p:grpSp>
          <p:nvGrpSpPr>
            <p:cNvPr id="21" name="Groupe 20"/>
            <p:cNvGrpSpPr/>
            <p:nvPr/>
          </p:nvGrpSpPr>
          <p:grpSpPr>
            <a:xfrm>
              <a:off x="3854481" y="1619137"/>
              <a:ext cx="3562095" cy="432508"/>
              <a:chOff x="3489429" y="4715941"/>
              <a:chExt cx="3720542" cy="451747"/>
            </a:xfrm>
          </p:grpSpPr>
          <p:pic>
            <p:nvPicPr>
              <p:cNvPr id="18" name="Picture 6" descr="Résultat de recherche d'images pour &quot;nantes metropole logo&quot;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9429" y="4715989"/>
                <a:ext cx="1313789" cy="43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8" descr="Résultat de recherche d'images pour &quot;conservatoire du littoral logo&quot;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0761" y="4715941"/>
                <a:ext cx="1406677" cy="43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0" descr="Résultat de recherche d'images pour &quot;departement loire atlantique&quot;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4313" y="4735688"/>
                <a:ext cx="785658" cy="43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10" cstate="screen">
              <a:lum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880072" y="1638043"/>
              <a:ext cx="871320" cy="41360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9914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3815813314"/>
              </p:ext>
            </p:extLst>
          </p:nvPr>
        </p:nvGraphicFramePr>
        <p:xfrm>
          <a:off x="144641" y="3911599"/>
          <a:ext cx="9864223" cy="1236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3" name="ZoneTexte 42"/>
          <p:cNvSpPr txBox="1"/>
          <p:nvPr/>
        </p:nvSpPr>
        <p:spPr>
          <a:xfrm>
            <a:off x="358920" y="974835"/>
            <a:ext cx="9145078" cy="63386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Validations politique et réglementaire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72876" y="6974750"/>
            <a:ext cx="264737" cy="295544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>
                <a:latin typeface="Segoe UI" panose="020B0502040204020203" pitchFamily="34" charset="0"/>
                <a:cs typeface="Segoe UI" panose="020B0502040204020203" pitchFamily="34" charset="0"/>
              </a:rPr>
              <a:t>16</a:t>
            </a:fld>
            <a:endParaRPr lang="fr-FR" sz="1000" b="0" i="0" u="none" strike="noStrike" kern="1200" cap="none" spc="0" baseline="0" dirty="0">
              <a:solidFill>
                <a:srgbClr val="999999"/>
              </a:solidFill>
              <a:uFillTx/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999" y="7089873"/>
            <a:ext cx="647998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99" tIns="50401" rIns="95399" bIns="50401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35643" y="7313453"/>
            <a:ext cx="9323643" cy="1699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None/>
              <a:tabLst/>
              <a:defRPr sz="10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endParaRPr lang="fr-FR" sz="1000" b="0" i="0" u="none" strike="noStrike" kern="1200" cap="none" spc="0" baseline="0" dirty="0">
              <a:solidFill>
                <a:srgbClr val="999999"/>
              </a:solidFill>
              <a:uFillTx/>
              <a:latin typeface="Segoe UI" pitchFamily="34"/>
              <a:ea typeface="Sansation-Regular" pitchFamily="34"/>
              <a:cs typeface="Segoe UI" pitchFamily="34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8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8" name="Titre 1"/>
          <p:cNvSpPr txBox="1">
            <a:spLocks/>
          </p:cNvSpPr>
          <p:nvPr/>
        </p:nvSpPr>
        <p:spPr>
          <a:xfrm>
            <a:off x="358921" y="229322"/>
            <a:ext cx="6769623" cy="4906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/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Contexte du CTEau Sillon &amp; Marais Nord Loire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215775" y="1738853"/>
            <a:ext cx="1445199" cy="86409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Copil 4</a:t>
            </a:r>
            <a:br>
              <a:rPr lang="fr-FR" sz="1400" kern="0" dirty="0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</a:br>
            <a:r>
              <a:rPr lang="fr-FR" sz="1400" kern="0" dirty="0">
                <a:solidFill>
                  <a:schemeClr val="tx1"/>
                </a:solidFill>
                <a:latin typeface="Segoe UI" pitchFamily="34"/>
                <a:ea typeface="Microsoft YaHei" pitchFamily="2"/>
                <a:cs typeface="Segoe UI" pitchFamily="34"/>
              </a:rPr>
              <a:t>validation finale</a:t>
            </a:r>
          </a:p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" pitchFamily="34"/>
                <a:ea typeface="Microsoft YaHei" pitchFamily="2"/>
                <a:cs typeface="Segoe UI" pitchFamily="34"/>
              </a:rPr>
              <a:t>25/04/2019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431800" y="2759471"/>
            <a:ext cx="1445199" cy="86409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CC Estuaire et Sillon</a:t>
            </a:r>
          </a:p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" panose="020B0502040204020203" pitchFamily="34" charset="0"/>
                <a:ea typeface="Microsoft YaHei" pitchFamily="2"/>
                <a:cs typeface="Segoe UI" panose="020B0502040204020203" pitchFamily="34" charset="0"/>
              </a:rPr>
              <a:t>23/05/2019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3024088" y="1754510"/>
            <a:ext cx="1445199" cy="86409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Audition Région</a:t>
            </a:r>
          </a:p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" panose="020B0502040204020203" pitchFamily="34" charset="0"/>
                <a:ea typeface="Microsoft YaHei" pitchFamily="2"/>
                <a:cs typeface="Segoe UI" panose="020B0502040204020203" pitchFamily="34" charset="0"/>
              </a:rPr>
              <a:t>01/12/2019</a:t>
            </a:r>
          </a:p>
        </p:txBody>
      </p:sp>
      <p:sp>
        <p:nvSpPr>
          <p:cNvPr id="23" name="Rectangle à coins arrondis 22"/>
          <p:cNvSpPr/>
          <p:nvPr/>
        </p:nvSpPr>
        <p:spPr>
          <a:xfrm>
            <a:off x="5976416" y="2686472"/>
            <a:ext cx="1445199" cy="86409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CP Département</a:t>
            </a:r>
          </a:p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" panose="020B0502040204020203" pitchFamily="34" charset="0"/>
                <a:ea typeface="Microsoft YaHei" pitchFamily="2"/>
                <a:cs typeface="Segoe UI" panose="020B0502040204020203" pitchFamily="34" charset="0"/>
              </a:rPr>
              <a:t>26/03/2020</a:t>
            </a:r>
          </a:p>
        </p:txBody>
      </p:sp>
      <p:sp>
        <p:nvSpPr>
          <p:cNvPr id="25" name="Rectangle à coins arrondis 24"/>
          <p:cNvSpPr/>
          <p:nvPr/>
        </p:nvSpPr>
        <p:spPr>
          <a:xfrm>
            <a:off x="5186847" y="1763613"/>
            <a:ext cx="1445199" cy="86409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CA AELB</a:t>
            </a:r>
          </a:p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" panose="020B0502040204020203" pitchFamily="34" charset="0"/>
                <a:ea typeface="Microsoft YaHei" pitchFamily="2"/>
                <a:cs typeface="Segoe UI" panose="020B0502040204020203" pitchFamily="34" charset="0"/>
              </a:rPr>
              <a:t>12/03/2020</a:t>
            </a:r>
          </a:p>
        </p:txBody>
      </p:sp>
      <p:sp>
        <p:nvSpPr>
          <p:cNvPr id="26" name="Rectangle à coins arrondis 25"/>
          <p:cNvSpPr/>
          <p:nvPr/>
        </p:nvSpPr>
        <p:spPr>
          <a:xfrm>
            <a:off x="7488584" y="2686472"/>
            <a:ext cx="1445199" cy="86409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Lancement </a:t>
            </a:r>
            <a:r>
              <a:rPr lang="fr-FR" sz="1400" kern="0" dirty="0" err="1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CTEau</a:t>
            </a:r>
            <a:endParaRPr lang="fr-FR" sz="1400" kern="0" dirty="0">
              <a:solidFill>
                <a:schemeClr val="tx1"/>
              </a:solidFill>
              <a:latin typeface="Segoe UI Semibold" panose="020B0702040204020203" pitchFamily="34" charset="0"/>
              <a:ea typeface="Microsoft YaHei" pitchFamily="2"/>
              <a:cs typeface="Segoe UI Semibold" panose="020B0702040204020203" pitchFamily="34" charset="0"/>
            </a:endParaRPr>
          </a:p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" panose="020B0502040204020203" pitchFamily="34" charset="0"/>
                <a:ea typeface="Microsoft YaHei" pitchFamily="2"/>
                <a:cs typeface="Segoe UI" panose="020B0502040204020203" pitchFamily="34" charset="0"/>
              </a:rPr>
              <a:t>30/09/2020</a:t>
            </a:r>
          </a:p>
        </p:txBody>
      </p:sp>
      <p:sp>
        <p:nvSpPr>
          <p:cNvPr id="27" name="Rectangle à coins arrondis 26"/>
          <p:cNvSpPr/>
          <p:nvPr/>
        </p:nvSpPr>
        <p:spPr>
          <a:xfrm>
            <a:off x="863848" y="6012085"/>
            <a:ext cx="1445199" cy="86409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Dépôt dossier autorisation</a:t>
            </a:r>
            <a:endParaRPr lang="fr-FR" sz="1400" kern="0" dirty="0">
              <a:solidFill>
                <a:schemeClr val="tx1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" pitchFamily="34"/>
                <a:ea typeface="Microsoft YaHei" pitchFamily="2"/>
                <a:cs typeface="Segoe UI" pitchFamily="34"/>
              </a:rPr>
              <a:t>28/06/2019</a:t>
            </a:r>
          </a:p>
        </p:txBody>
      </p:sp>
      <p:sp>
        <p:nvSpPr>
          <p:cNvPr id="28" name="Rectangle à coins arrondis 27"/>
          <p:cNvSpPr/>
          <p:nvPr/>
        </p:nvSpPr>
        <p:spPr>
          <a:xfrm>
            <a:off x="2370977" y="6012085"/>
            <a:ext cx="1445199" cy="86409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Demandes compléments</a:t>
            </a:r>
            <a:endParaRPr lang="fr-FR" sz="1400" kern="0" dirty="0">
              <a:solidFill>
                <a:schemeClr val="tx1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" pitchFamily="34"/>
                <a:ea typeface="Microsoft YaHei" pitchFamily="2"/>
                <a:cs typeface="Segoe UI" pitchFamily="34"/>
              </a:rPr>
              <a:t>11/2019</a:t>
            </a:r>
          </a:p>
        </p:txBody>
      </p:sp>
      <p:sp>
        <p:nvSpPr>
          <p:cNvPr id="29" name="Rectangle à coins arrondis 28"/>
          <p:cNvSpPr/>
          <p:nvPr/>
        </p:nvSpPr>
        <p:spPr>
          <a:xfrm>
            <a:off x="3883145" y="6012085"/>
            <a:ext cx="1445199" cy="86409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Enquête publique</a:t>
            </a:r>
            <a:endParaRPr lang="fr-FR" sz="1400" kern="0" dirty="0">
              <a:solidFill>
                <a:schemeClr val="tx1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" pitchFamily="34"/>
                <a:ea typeface="Microsoft YaHei" pitchFamily="2"/>
                <a:cs typeface="Segoe UI" pitchFamily="34"/>
              </a:rPr>
              <a:t>03-04/2020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6907481" y="6012085"/>
            <a:ext cx="1445199" cy="86409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Enquête publique</a:t>
            </a:r>
            <a:endParaRPr lang="fr-FR" sz="1400" kern="0" dirty="0">
              <a:solidFill>
                <a:schemeClr val="tx1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" pitchFamily="34"/>
                <a:ea typeface="Microsoft YaHei" pitchFamily="2"/>
                <a:cs typeface="Segoe UI" pitchFamily="34"/>
              </a:rPr>
              <a:t>11/2020</a:t>
            </a:r>
          </a:p>
        </p:txBody>
      </p:sp>
      <p:sp>
        <p:nvSpPr>
          <p:cNvPr id="31" name="Rectangle à coins arrondis 30"/>
          <p:cNvSpPr/>
          <p:nvPr/>
        </p:nvSpPr>
        <p:spPr>
          <a:xfrm>
            <a:off x="5395313" y="6012085"/>
            <a:ext cx="1445199" cy="86409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Autorisation </a:t>
            </a:r>
            <a:r>
              <a:rPr lang="fr-FR" sz="1400" kern="0" dirty="0" err="1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dérog</a:t>
            </a:r>
            <a:r>
              <a:rPr lang="fr-FR" sz="1400" kern="0" dirty="0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. 2020</a:t>
            </a:r>
          </a:p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" panose="020B0502040204020203" pitchFamily="34" charset="0"/>
                <a:ea typeface="Microsoft YaHei" pitchFamily="2"/>
                <a:cs typeface="Segoe UI" panose="020B0502040204020203" pitchFamily="34" charset="0"/>
              </a:rPr>
              <a:t>02/07/2020</a:t>
            </a:r>
          </a:p>
        </p:txBody>
      </p:sp>
      <p:sp>
        <p:nvSpPr>
          <p:cNvPr id="32" name="Rectangle à coins arrondis 31"/>
          <p:cNvSpPr/>
          <p:nvPr/>
        </p:nvSpPr>
        <p:spPr>
          <a:xfrm>
            <a:off x="8419649" y="6012085"/>
            <a:ext cx="1445199" cy="86409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en cours arrêté déclaration</a:t>
            </a:r>
            <a:endParaRPr lang="fr-FR" sz="1400" kern="0" dirty="0">
              <a:solidFill>
                <a:schemeClr val="tx1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" pitchFamily="34"/>
                <a:ea typeface="Microsoft YaHei" pitchFamily="2"/>
                <a:cs typeface="Segoe UI" pitchFamily="34"/>
              </a:rPr>
              <a:t>02/2021</a:t>
            </a:r>
          </a:p>
        </p:txBody>
      </p:sp>
      <p:sp>
        <p:nvSpPr>
          <p:cNvPr id="4" name="Multiplier 3"/>
          <p:cNvSpPr/>
          <p:nvPr/>
        </p:nvSpPr>
        <p:spPr>
          <a:xfrm>
            <a:off x="3526884" y="5868069"/>
            <a:ext cx="2157720" cy="1152128"/>
          </a:xfrm>
          <a:prstGeom prst="mathMultiply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Multiplier 32"/>
          <p:cNvSpPr/>
          <p:nvPr/>
        </p:nvSpPr>
        <p:spPr>
          <a:xfrm>
            <a:off x="6552480" y="5868069"/>
            <a:ext cx="2157720" cy="1152128"/>
          </a:xfrm>
          <a:prstGeom prst="mathMultiply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/>
          <p:cNvCxnSpPr>
            <a:stCxn id="17" idx="1"/>
          </p:cNvCxnSpPr>
          <p:nvPr/>
        </p:nvCxnSpPr>
        <p:spPr>
          <a:xfrm>
            <a:off x="215775" y="2170901"/>
            <a:ext cx="0" cy="2329016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431800" y="3118520"/>
            <a:ext cx="0" cy="1381397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2448024" y="3118520"/>
            <a:ext cx="0" cy="1381397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3024088" y="2242170"/>
            <a:ext cx="0" cy="2257747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à coins arrondis 20"/>
          <p:cNvSpPr/>
          <p:nvPr/>
        </p:nvSpPr>
        <p:spPr>
          <a:xfrm>
            <a:off x="2448024" y="2686472"/>
            <a:ext cx="1445199" cy="86409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Bureau CLE</a:t>
            </a:r>
          </a:p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" panose="020B0502040204020203" pitchFamily="34" charset="0"/>
                <a:ea typeface="Microsoft YaHei" pitchFamily="2"/>
                <a:cs typeface="Segoe UI" panose="020B0502040204020203" pitchFamily="34" charset="0"/>
              </a:rPr>
              <a:t>05/11/2019</a:t>
            </a:r>
          </a:p>
        </p:txBody>
      </p:sp>
      <p:cxnSp>
        <p:nvCxnSpPr>
          <p:cNvPr id="41" name="Connecteur droit 40"/>
          <p:cNvCxnSpPr/>
          <p:nvPr/>
        </p:nvCxnSpPr>
        <p:spPr>
          <a:xfrm>
            <a:off x="5184328" y="2242169"/>
            <a:ext cx="0" cy="2257747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à coins arrondis 23"/>
          <p:cNvSpPr/>
          <p:nvPr/>
        </p:nvSpPr>
        <p:spPr>
          <a:xfrm>
            <a:off x="4461728" y="2686472"/>
            <a:ext cx="1445199" cy="86409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CP Région</a:t>
            </a:r>
          </a:p>
          <a:p>
            <a:pPr algn="ctr" hangingPunct="0">
              <a:spcAft>
                <a:spcPts val="600"/>
              </a:spcAft>
            </a:pPr>
            <a:r>
              <a:rPr lang="fr-FR" sz="1400" kern="0" dirty="0">
                <a:solidFill>
                  <a:schemeClr val="tx1"/>
                </a:solidFill>
                <a:latin typeface="Segoe UI" panose="020B0502040204020203" pitchFamily="34" charset="0"/>
                <a:ea typeface="Microsoft YaHei" pitchFamily="2"/>
                <a:cs typeface="Segoe UI" panose="020B0502040204020203" pitchFamily="34" charset="0"/>
              </a:rPr>
              <a:t>14/02/2020</a:t>
            </a:r>
          </a:p>
        </p:txBody>
      </p:sp>
      <p:cxnSp>
        <p:nvCxnSpPr>
          <p:cNvPr id="42" name="Connecteur droit 41"/>
          <p:cNvCxnSpPr>
            <a:stCxn id="24" idx="1"/>
          </p:cNvCxnSpPr>
          <p:nvPr/>
        </p:nvCxnSpPr>
        <p:spPr>
          <a:xfrm>
            <a:off x="4461728" y="3118520"/>
            <a:ext cx="0" cy="1381397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5976416" y="3118519"/>
            <a:ext cx="0" cy="1381397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7488584" y="3118519"/>
            <a:ext cx="0" cy="1381397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 flipV="1">
            <a:off x="2376016" y="4499917"/>
            <a:ext cx="0" cy="1656184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 flipV="1">
            <a:off x="863848" y="4499916"/>
            <a:ext cx="0" cy="1808585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 flipV="1">
            <a:off x="5328344" y="4499916"/>
            <a:ext cx="0" cy="1732384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 flipV="1">
            <a:off x="6840512" y="4499916"/>
            <a:ext cx="2519" cy="1884784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 flipV="1">
            <a:off x="9864848" y="4499916"/>
            <a:ext cx="0" cy="2037184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 flipV="1">
            <a:off x="8352680" y="4499917"/>
            <a:ext cx="2519" cy="1884784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97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4" grpId="0" animBg="1"/>
      <p:bldP spid="33" grpId="0" animBg="1"/>
      <p:bldP spid="21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58920" y="974835"/>
            <a:ext cx="9289904" cy="63386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rPr>
              <a:t>Contexte du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rPr>
              <a:t>CTEau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rPr>
              <a:t> Sillon &amp; Marais Nord Loire </a:t>
            </a: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000" dirty="0">
              <a:solidFill>
                <a:schemeClr val="bg1">
                  <a:lumMod val="75000"/>
                </a:schemeClr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 err="1">
                <a:latin typeface="Segoe UI" pitchFamily="34"/>
                <a:ea typeface="Microsoft YaHei" pitchFamily="2"/>
                <a:cs typeface="Segoe UI" pitchFamily="34"/>
              </a:rPr>
              <a:t>CTEau</a:t>
            </a:r>
            <a:r>
              <a:rPr lang="fr-FR" sz="2400" dirty="0">
                <a:latin typeface="Segoe UI" pitchFamily="34"/>
                <a:ea typeface="Microsoft YaHei" pitchFamily="2"/>
                <a:cs typeface="Segoe UI" pitchFamily="34"/>
              </a:rPr>
              <a:t> 2020-2022 : synthèse du bilan technique</a:t>
            </a: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dirty="0">
              <a:solidFill>
                <a:schemeClr val="bg1">
                  <a:lumMod val="75000"/>
                </a:schemeClr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rPr>
              <a:t>CTEau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rPr>
              <a:t> 2023-2025 : programme d’actions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72876" y="6974750"/>
            <a:ext cx="264737" cy="295544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>
                <a:latin typeface="Segoe UI" panose="020B0502040204020203" pitchFamily="34" charset="0"/>
                <a:cs typeface="Segoe UI" panose="020B0502040204020203" pitchFamily="34" charset="0"/>
              </a:rPr>
              <a:t>17</a:t>
            </a:fld>
            <a:endParaRPr lang="fr-FR" sz="1000" b="0" i="0" u="none" strike="noStrike" kern="1200" cap="none" spc="0" baseline="0" dirty="0">
              <a:solidFill>
                <a:srgbClr val="999999"/>
              </a:solidFill>
              <a:uFillTx/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999" y="7089873"/>
            <a:ext cx="647998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99" tIns="50401" rIns="95399" bIns="50401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358921" y="229322"/>
            <a:ext cx="6769623" cy="4906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/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Ordre du jour</a:t>
            </a:r>
          </a:p>
        </p:txBody>
      </p:sp>
    </p:spTree>
    <p:extLst>
      <p:ext uri="{BB962C8B-B14F-4D97-AF65-F5344CB8AC3E}">
        <p14:creationId xmlns:p14="http://schemas.microsoft.com/office/powerpoint/2010/main" val="2352046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35" name="Groupe 34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37" name="Image 36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38" name="Ellipse 37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36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  <p:pic>
        <p:nvPicPr>
          <p:cNvPr id="2050" name="Picture 2" descr="R:\01_Aménagement de l'Espace\016_Eau et Milieux Aquatiques\Photothèque\Schéma Marais Nord Loi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792" y="936897"/>
            <a:ext cx="9144000" cy="608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F0587AD8-9F34-464F-BF76-BF62DDC634DF}"/>
              </a:ext>
            </a:extLst>
          </p:cNvPr>
          <p:cNvSpPr txBox="1"/>
          <p:nvPr/>
        </p:nvSpPr>
        <p:spPr>
          <a:xfrm>
            <a:off x="435438" y="971821"/>
            <a:ext cx="9288929" cy="6337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Réalisation fin 2022</a:t>
            </a: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i="1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(certaines actions encore en cours)</a:t>
            </a:r>
          </a:p>
        </p:txBody>
      </p:sp>
      <p:sp>
        <p:nvSpPr>
          <p:cNvPr id="39" name="Titre 1"/>
          <p:cNvSpPr txBox="1">
            <a:spLocks/>
          </p:cNvSpPr>
          <p:nvPr/>
        </p:nvSpPr>
        <p:spPr>
          <a:xfrm>
            <a:off x="358921" y="229322"/>
            <a:ext cx="6769623" cy="4906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 defTabSz="914305"/>
            <a:r>
              <a:rPr lang="fr-FR" sz="2400" dirty="0" err="1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CTEau</a:t>
            </a:r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2020-2022 : synthèse du bilan technique</a:t>
            </a:r>
          </a:p>
        </p:txBody>
      </p:sp>
      <p:cxnSp>
        <p:nvCxnSpPr>
          <p:cNvPr id="14" name="Connecteur droit avec flèche 13"/>
          <p:cNvCxnSpPr>
            <a:stCxn id="24" idx="0"/>
          </p:cNvCxnSpPr>
          <p:nvPr/>
        </p:nvCxnSpPr>
        <p:spPr>
          <a:xfrm flipH="1">
            <a:off x="5067201" y="1803868"/>
            <a:ext cx="2260780" cy="2408017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4320232" y="1889194"/>
            <a:ext cx="1584176" cy="54483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/>
              <a:t>+ 7 km </a:t>
            </a:r>
          </a:p>
          <a:p>
            <a:pPr algn="ctr"/>
            <a:r>
              <a:rPr lang="fr-FR" sz="1600" dirty="0"/>
              <a:t>6 sites lit majeur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859928" y="1803868"/>
            <a:ext cx="936105" cy="27241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600"/>
            </a:lvl1pPr>
          </a:lstStyle>
          <a:p>
            <a:r>
              <a:rPr lang="fr-FR" dirty="0"/>
              <a:t>+ 13 km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859929" y="2067262"/>
            <a:ext cx="936104" cy="27241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/>
              <a:t>+ 2 km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7488583" y="3563813"/>
            <a:ext cx="936105" cy="27241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600"/>
            </a:lvl1pPr>
          </a:lstStyle>
          <a:p>
            <a:r>
              <a:rPr lang="fr-FR" dirty="0"/>
              <a:t>51 </a:t>
            </a:r>
            <a:r>
              <a:rPr lang="fr-FR" dirty="0" err="1"/>
              <a:t>ouvr</a:t>
            </a:r>
            <a:r>
              <a:rPr lang="fr-FR" dirty="0"/>
              <a:t>.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7488584" y="3827207"/>
            <a:ext cx="936104" cy="27241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/>
              <a:t>3 </a:t>
            </a:r>
            <a:r>
              <a:rPr lang="fr-FR" sz="1600" dirty="0" err="1"/>
              <a:t>ouvr</a:t>
            </a:r>
            <a:r>
              <a:rPr lang="fr-FR" sz="1600" dirty="0"/>
              <a:t>.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1223888" y="3460052"/>
            <a:ext cx="936105" cy="27241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600"/>
            </a:lvl1pPr>
          </a:lstStyle>
          <a:p>
            <a:r>
              <a:rPr lang="fr-FR" dirty="0"/>
              <a:t>1,1 km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1223889" y="3723446"/>
            <a:ext cx="936104" cy="27241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/>
              <a:t>1,2 km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4608264" y="5955694"/>
            <a:ext cx="936104" cy="27241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/>
              <a:t>15,8 km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1583928" y="6026998"/>
            <a:ext cx="1656184" cy="417135"/>
          </a:xfrm>
          <a:prstGeom prst="roundRect">
            <a:avLst/>
          </a:prstGeom>
          <a:solidFill>
            <a:srgbClr val="D6C69A"/>
          </a:solidFill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4">
                    <a:lumMod val="50000"/>
                  </a:schemeClr>
                </a:solidFill>
              </a:rPr>
              <a:t>Règlement d’eau </a:t>
            </a:r>
            <a:br>
              <a:rPr lang="fr-FR" sz="14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fr-FR" sz="1050" b="1" i="1" dirty="0">
                <a:solidFill>
                  <a:srgbClr val="3BA0BB"/>
                </a:solidFill>
              </a:rPr>
              <a:t>(BV marais du Syl = pilote)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-35643" y="6974750"/>
            <a:ext cx="10115640" cy="508625"/>
            <a:chOff x="-35643" y="6974750"/>
            <a:chExt cx="10115640" cy="508625"/>
          </a:xfrm>
        </p:grpSpPr>
        <p:sp>
          <p:nvSpPr>
            <p:cNvPr id="23" name="ZoneTexte 22"/>
            <p:cNvSpPr txBox="1"/>
            <p:nvPr/>
          </p:nvSpPr>
          <p:spPr>
            <a:xfrm>
              <a:off x="9172876" y="6974750"/>
              <a:ext cx="264737" cy="29554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4" tIns="44997" rIns="90004" bIns="44997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fld id="{409D24C0-C9D8-4DBA-B01F-32F02510F828}" type="slidenum">
                <a:rPr>
                  <a:latin typeface="Segoe UI" panose="020B0502040204020203" pitchFamily="34" charset="0"/>
                  <a:cs typeface="Segoe UI" panose="020B0502040204020203" pitchFamily="34" charset="0"/>
                </a:rPr>
                <a:t>18</a:t>
              </a:fld>
              <a:endParaRPr lang="fr-FR" sz="1000" b="0" i="0" u="none" strike="noStrike" kern="1200" cap="none" spc="0" baseline="0" dirty="0">
                <a:solidFill>
                  <a:srgbClr val="999999"/>
                </a:solidFill>
                <a:uFillTx/>
                <a:latin typeface="Segoe UI" panose="020B0502040204020203" pitchFamily="34" charset="0"/>
                <a:ea typeface="Microsoft YaHei" pitchFamily="2"/>
                <a:cs typeface="Segoe UI" panose="020B0502040204020203" pitchFamily="34" charset="0"/>
              </a:endParaRPr>
            </a:p>
          </p:txBody>
        </p:sp>
        <p:sp>
          <p:nvSpPr>
            <p:cNvPr id="25" name="Connecteur droit 9"/>
            <p:cNvSpPr/>
            <p:nvPr/>
          </p:nvSpPr>
          <p:spPr>
            <a:xfrm>
              <a:off x="9431999" y="7089873"/>
              <a:ext cx="647998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0799">
              <a:solidFill>
                <a:srgbClr val="0092BB"/>
              </a:solidFill>
              <a:prstDash val="solid"/>
              <a:miter/>
            </a:ln>
          </p:spPr>
          <p:txBody>
            <a:bodyPr vert="horz" wrap="none" lIns="95399" tIns="50401" rIns="95399" bIns="50401" anchor="ctr" anchorCtr="0" compatLnSpc="0"/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-35643" y="7313453"/>
              <a:ext cx="9323643" cy="1699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850"/>
                </a:spcAft>
                <a:buNone/>
                <a:tabLst/>
                <a:defRPr sz="10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endParaRPr lang="fr-FR" sz="1000" b="0" i="0" u="none" strike="noStrike" kern="1200" cap="none" spc="0" baseline="0" dirty="0">
                <a:solidFill>
                  <a:srgbClr val="999999"/>
                </a:solidFill>
                <a:uFillTx/>
                <a:latin typeface="Segoe UI" pitchFamily="34"/>
                <a:ea typeface="Sansation-Regular" pitchFamily="34"/>
                <a:cs typeface="Segoe UI" pitchFamily="34"/>
              </a:endParaRP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E3E5679E-06BA-44F2-B74A-9969CB190103}"/>
              </a:ext>
            </a:extLst>
          </p:cNvPr>
          <p:cNvSpPr txBox="1"/>
          <p:nvPr/>
        </p:nvSpPr>
        <p:spPr>
          <a:xfrm>
            <a:off x="1675560" y="5732887"/>
            <a:ext cx="1507735" cy="272415"/>
          </a:xfrm>
          <a:prstGeom prst="roundRect">
            <a:avLst/>
          </a:prstGeom>
          <a:solidFill>
            <a:srgbClr val="FFC000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/>
              <a:t>Lancement 2023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015D78D-30C5-4AC3-9540-E74A563E20D7}"/>
              </a:ext>
            </a:extLst>
          </p:cNvPr>
          <p:cNvSpPr txBox="1"/>
          <p:nvPr/>
        </p:nvSpPr>
        <p:spPr>
          <a:xfrm>
            <a:off x="8065432" y="6187335"/>
            <a:ext cx="1295360" cy="54483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/>
              <a:t>Réalisée </a:t>
            </a:r>
            <a:br>
              <a:rPr lang="fr-FR" sz="1600" dirty="0"/>
            </a:br>
            <a:r>
              <a:rPr lang="fr-FR" sz="1600" dirty="0"/>
              <a:t>les 3 années</a:t>
            </a:r>
          </a:p>
        </p:txBody>
      </p:sp>
    </p:spTree>
    <p:extLst>
      <p:ext uri="{BB962C8B-B14F-4D97-AF65-F5344CB8AC3E}">
        <p14:creationId xmlns:p14="http://schemas.microsoft.com/office/powerpoint/2010/main" val="103704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F3CA14E4-21E7-4359-B566-6736FA9E679D}"/>
              </a:ext>
            </a:extLst>
          </p:cNvPr>
          <p:cNvSpPr txBox="1"/>
          <p:nvPr/>
        </p:nvSpPr>
        <p:spPr>
          <a:xfrm>
            <a:off x="435438" y="971821"/>
            <a:ext cx="9288929" cy="6337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Restauration des cours d’eau : illustrations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72876" y="6974750"/>
            <a:ext cx="264737" cy="295544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>
                <a:latin typeface="Segoe UI" panose="020B0502040204020203" pitchFamily="34" charset="0"/>
                <a:cs typeface="Segoe UI" panose="020B0502040204020203" pitchFamily="34" charset="0"/>
              </a:rPr>
              <a:t>19</a:t>
            </a:fld>
            <a:endParaRPr lang="fr-FR" sz="1000" b="0" i="0" u="none" strike="noStrike" kern="1200" cap="none" spc="0" baseline="0" dirty="0">
              <a:solidFill>
                <a:srgbClr val="999999"/>
              </a:solidFill>
              <a:uFillTx/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999" y="7089873"/>
            <a:ext cx="647998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99" tIns="50401" rIns="95399" bIns="50401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35643" y="7313453"/>
            <a:ext cx="9323643" cy="1699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None/>
              <a:tabLst/>
              <a:defRPr sz="10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r>
              <a:rPr lang="fr-FR" sz="1000" b="0" i="0" u="none" strike="noStrike" kern="1200" cap="none" spc="0" baseline="0" dirty="0">
                <a:solidFill>
                  <a:srgbClr val="999999"/>
                </a:solidFill>
                <a:uFillTx/>
                <a:latin typeface="Segoe UI" pitchFamily="34"/>
                <a:ea typeface="Sansation-Regular" pitchFamily="34"/>
                <a:cs typeface="Segoe UI" pitchFamily="34"/>
              </a:rPr>
              <a:t>Comité pilotage CTEau Sillon &amp; Marais Nord Loire • </a:t>
            </a:r>
            <a:r>
              <a:rPr lang="fr-FR" sz="1000" kern="0" dirty="0">
                <a:solidFill>
                  <a:srgbClr val="999999"/>
                </a:solidFill>
                <a:latin typeface="Segoe UI" pitchFamily="34"/>
                <a:ea typeface="Sansation-Regular" pitchFamily="34"/>
                <a:cs typeface="Segoe UI" pitchFamily="34"/>
              </a:rPr>
              <a:t>novembre</a:t>
            </a:r>
            <a:r>
              <a:rPr lang="fr-FR" sz="1000" dirty="0">
                <a:solidFill>
                  <a:srgbClr val="999999"/>
                </a:solidFill>
                <a:latin typeface="Segoe UI" pitchFamily="34"/>
                <a:ea typeface="Sansation-Regular" pitchFamily="34"/>
                <a:cs typeface="Segoe UI" pitchFamily="34"/>
              </a:rPr>
              <a:t> 2022</a:t>
            </a:r>
            <a:endParaRPr lang="fr-FR" sz="1000" b="0" i="0" u="none" strike="noStrike" kern="1200" cap="none" spc="0" baseline="0" dirty="0">
              <a:solidFill>
                <a:srgbClr val="999999"/>
              </a:solidFill>
              <a:uFillTx/>
              <a:latin typeface="Segoe UI" pitchFamily="34"/>
              <a:ea typeface="Sansation-Regular" pitchFamily="34"/>
              <a:cs typeface="Segoe UI" pitchFamily="34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358921" y="229322"/>
            <a:ext cx="6769623" cy="4906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 defTabSz="914305"/>
            <a:r>
              <a:rPr lang="fr-FR" sz="2400" dirty="0" err="1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CTEau</a:t>
            </a:r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2020-2022 : synthèse du bilan technique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8875" y="1619597"/>
            <a:ext cx="28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Avant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952391" y="1619597"/>
            <a:ext cx="2808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Pendant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776944" y="1619597"/>
            <a:ext cx="286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Après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5" y="1997448"/>
            <a:ext cx="2808000" cy="2106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2" y="1997448"/>
            <a:ext cx="2808000" cy="2106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712" y="1997448"/>
            <a:ext cx="2808000" cy="2106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AD4F8F3-C638-4CFC-BFDA-85D065A2E22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4" y="4338133"/>
            <a:ext cx="2808001" cy="2106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64504DC-F1D0-4A0F-9C51-5FAFCCCD305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080" y="4324369"/>
            <a:ext cx="2808000" cy="21197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D9784BE-D471-48E1-89A3-BF5BBE7C1F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15" y="4324369"/>
            <a:ext cx="2808000" cy="211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10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58920" y="974835"/>
            <a:ext cx="9289904" cy="63386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>
                <a:latin typeface="Segoe UI" pitchFamily="34"/>
                <a:ea typeface="Microsoft YaHei" pitchFamily="2"/>
                <a:cs typeface="Segoe UI" pitchFamily="34"/>
              </a:rPr>
              <a:t>Contexte du</a:t>
            </a:r>
            <a:r>
              <a:rPr lang="fr-FR" sz="24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 CTEau Sillon &amp; Marais Nord Loire </a:t>
            </a: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0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 err="1">
                <a:latin typeface="Segoe UI" pitchFamily="34"/>
                <a:ea typeface="Microsoft YaHei" pitchFamily="2"/>
                <a:cs typeface="Segoe UI" pitchFamily="34"/>
              </a:rPr>
              <a:t>CTEau</a:t>
            </a:r>
            <a:r>
              <a:rPr lang="fr-FR" sz="2400" dirty="0">
                <a:latin typeface="Segoe UI" pitchFamily="34"/>
                <a:ea typeface="Microsoft YaHei" pitchFamily="2"/>
                <a:cs typeface="Segoe UI" pitchFamily="34"/>
              </a:rPr>
              <a:t> 2020-2022 : synthèse du bilan technique</a:t>
            </a: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dirty="0">
              <a:solidFill>
                <a:schemeClr val="bg1">
                  <a:lumMod val="75000"/>
                </a:schemeClr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 err="1">
                <a:latin typeface="Segoe UI" pitchFamily="34"/>
                <a:ea typeface="Microsoft YaHei" pitchFamily="2"/>
                <a:cs typeface="Segoe UI" pitchFamily="34"/>
              </a:rPr>
              <a:t>CTEau</a:t>
            </a:r>
            <a:r>
              <a:rPr lang="fr-FR" sz="2400" dirty="0">
                <a:latin typeface="Segoe UI" pitchFamily="34"/>
                <a:ea typeface="Microsoft YaHei" pitchFamily="2"/>
                <a:cs typeface="Segoe UI" pitchFamily="34"/>
              </a:rPr>
              <a:t> 2023-2025 : programme d’actions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72876" y="6974750"/>
            <a:ext cx="264737" cy="295544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>
                <a:latin typeface="Segoe UI" panose="020B0502040204020203" pitchFamily="34" charset="0"/>
                <a:cs typeface="Segoe UI" panose="020B0502040204020203" pitchFamily="34" charset="0"/>
              </a:rPr>
              <a:t>2</a:t>
            </a:fld>
            <a:endParaRPr lang="fr-FR" sz="1000" b="0" i="0" u="none" strike="noStrike" kern="1200" cap="none" spc="0" baseline="0" dirty="0">
              <a:solidFill>
                <a:srgbClr val="999999"/>
              </a:solidFill>
              <a:uFillTx/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999" y="7089873"/>
            <a:ext cx="647998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99" tIns="50401" rIns="95399" bIns="50401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358921" y="229322"/>
            <a:ext cx="6769623" cy="4906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/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Ordre du jour</a:t>
            </a:r>
          </a:p>
        </p:txBody>
      </p:sp>
    </p:spTree>
    <p:extLst>
      <p:ext uri="{BB962C8B-B14F-4D97-AF65-F5344CB8AC3E}">
        <p14:creationId xmlns:p14="http://schemas.microsoft.com/office/powerpoint/2010/main" val="618961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216E77AC-6175-475A-9E87-EAC1D77818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4" y="1997448"/>
            <a:ext cx="2808000" cy="21060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F3CA14E4-21E7-4359-B566-6736FA9E679D}"/>
              </a:ext>
            </a:extLst>
          </p:cNvPr>
          <p:cNvSpPr txBox="1"/>
          <p:nvPr/>
        </p:nvSpPr>
        <p:spPr>
          <a:xfrm>
            <a:off x="435438" y="971821"/>
            <a:ext cx="9288929" cy="6337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Restauration des marais : illustrations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72876" y="6974750"/>
            <a:ext cx="264737" cy="295544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>
                <a:latin typeface="Segoe UI" panose="020B0502040204020203" pitchFamily="34" charset="0"/>
                <a:cs typeface="Segoe UI" panose="020B0502040204020203" pitchFamily="34" charset="0"/>
              </a:rPr>
              <a:t>20</a:t>
            </a:fld>
            <a:endParaRPr lang="fr-FR" sz="1000" b="0" i="0" u="none" strike="noStrike" kern="1200" cap="none" spc="0" baseline="0" dirty="0">
              <a:solidFill>
                <a:srgbClr val="999999"/>
              </a:solidFill>
              <a:uFillTx/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999" y="7089873"/>
            <a:ext cx="647998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99" tIns="50401" rIns="95399" bIns="50401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35643" y="7313453"/>
            <a:ext cx="9323643" cy="1699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None/>
              <a:tabLst/>
              <a:defRPr sz="10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endParaRPr lang="fr-FR" sz="1000" b="0" i="0" u="none" strike="noStrike" kern="1200" cap="none" spc="0" baseline="0" dirty="0">
              <a:solidFill>
                <a:srgbClr val="999999"/>
              </a:solidFill>
              <a:uFillTx/>
              <a:latin typeface="Segoe UI" pitchFamily="34"/>
              <a:ea typeface="Sansation-Regular" pitchFamily="34"/>
              <a:cs typeface="Segoe UI" pitchFamily="34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4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358921" y="229322"/>
            <a:ext cx="6769623" cy="4906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 defTabSz="914305"/>
            <a:r>
              <a:rPr lang="fr-FR" sz="2400" dirty="0" err="1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CTEau</a:t>
            </a:r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2020-2022 : synthèse du bilan technique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8291CF4-C183-48C9-9DE5-1150E8CCF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00" y="1997447"/>
            <a:ext cx="2808001" cy="210600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FAAE6C4-A868-4F89-827E-AF21B3BD35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080" y="1997447"/>
            <a:ext cx="2808000" cy="2106000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54B84E09-54B0-4BA9-B72C-EE4AD41784BB}"/>
              </a:ext>
            </a:extLst>
          </p:cNvPr>
          <p:cNvSpPr txBox="1"/>
          <p:nvPr/>
        </p:nvSpPr>
        <p:spPr>
          <a:xfrm>
            <a:off x="1512232" y="1619597"/>
            <a:ext cx="28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Restauration des canaux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5F9676F1-014D-485E-9C46-BC838F2CCFF9}"/>
              </a:ext>
            </a:extLst>
          </p:cNvPr>
          <p:cNvSpPr txBox="1"/>
          <p:nvPr/>
        </p:nvSpPr>
        <p:spPr>
          <a:xfrm>
            <a:off x="5832400" y="1619597"/>
            <a:ext cx="2808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Restauration ripisylve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9D82A12-C2B2-4CD5-BBE3-3106975B40DF}"/>
              </a:ext>
            </a:extLst>
          </p:cNvPr>
          <p:cNvSpPr txBox="1"/>
          <p:nvPr/>
        </p:nvSpPr>
        <p:spPr>
          <a:xfrm>
            <a:off x="71760" y="4635178"/>
            <a:ext cx="28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Avant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34492A1-86CD-4504-9257-64404B65BEBC}"/>
              </a:ext>
            </a:extLst>
          </p:cNvPr>
          <p:cNvSpPr txBox="1"/>
          <p:nvPr/>
        </p:nvSpPr>
        <p:spPr>
          <a:xfrm>
            <a:off x="2955276" y="4635178"/>
            <a:ext cx="2808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Pendant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86A1E4A-3A94-45BC-ADEE-32149825BE92}"/>
              </a:ext>
            </a:extLst>
          </p:cNvPr>
          <p:cNvSpPr txBox="1"/>
          <p:nvPr/>
        </p:nvSpPr>
        <p:spPr>
          <a:xfrm>
            <a:off x="5779829" y="4635178"/>
            <a:ext cx="286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Après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EF1BABC-6553-4612-8DDE-3D18AC00BD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4" y="4986205"/>
            <a:ext cx="2808000" cy="2106000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717F1F00-4124-4324-8193-8CDE9A9B9267}"/>
              </a:ext>
            </a:extLst>
          </p:cNvPr>
          <p:cNvSpPr txBox="1"/>
          <p:nvPr/>
        </p:nvSpPr>
        <p:spPr>
          <a:xfrm>
            <a:off x="79808" y="4274601"/>
            <a:ext cx="856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Restauration des berges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F1C0926-43CA-4BD1-8E31-AB601D1DA7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3" y="4982525"/>
            <a:ext cx="2808001" cy="2106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B00ECDA-91A1-45BE-9874-CDDFC2E809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884" y="4986204"/>
            <a:ext cx="2808002" cy="2106001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A11A6686-7F34-4643-A5D1-CA6017C313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010" y="4982525"/>
            <a:ext cx="2808001" cy="210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6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ZoneTexte 41">
            <a:extLst>
              <a:ext uri="{FF2B5EF4-FFF2-40B4-BE49-F238E27FC236}">
                <a16:creationId xmlns:a16="http://schemas.microsoft.com/office/drawing/2014/main" id="{F0587AD8-9F34-464F-BF76-BF62DDC634DF}"/>
              </a:ext>
            </a:extLst>
          </p:cNvPr>
          <p:cNvSpPr txBox="1"/>
          <p:nvPr/>
        </p:nvSpPr>
        <p:spPr>
          <a:xfrm>
            <a:off x="431904" y="992401"/>
            <a:ext cx="9288929" cy="6337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Réalisation fin 2022 :</a:t>
            </a: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u="sng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À l’échelle du bassin versant</a:t>
            </a:r>
            <a:endParaRPr lang="fr-FR" sz="20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marL="342900" lvl="0" indent="-342900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dirty="0">
                <a:solidFill>
                  <a:srgbClr val="000000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Amélioration connaissance </a:t>
            </a:r>
            <a:br>
              <a:rPr lang="fr-FR" sz="20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20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Études « qualité des eaux » + « inventaires fonctionnalités ZH </a:t>
            </a:r>
            <a:br>
              <a:rPr lang="fr-FR" sz="20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20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et éléments structurants du paysage »</a:t>
            </a:r>
          </a:p>
          <a:p>
            <a:pPr marL="800100" lvl="1" indent="-342900" hangingPunct="0">
              <a:spcAft>
                <a:spcPts val="600"/>
              </a:spcAft>
              <a:buFont typeface="Wingdings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rPr>
              <a:t>À lancer en 2023</a:t>
            </a:r>
          </a:p>
          <a:p>
            <a:pPr lvl="1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Études « étiers libres » et « espèces invasives envahissantes »</a:t>
            </a:r>
          </a:p>
          <a:p>
            <a:pPr marL="800100" lvl="1" indent="-342900" hangingPunct="0">
              <a:spcAft>
                <a:spcPts val="600"/>
              </a:spcAft>
              <a:buFont typeface="Wingdings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dirty="0">
                <a:solidFill>
                  <a:srgbClr val="FF0000"/>
                </a:solidFill>
                <a:latin typeface="Segoe UI" pitchFamily="34"/>
                <a:ea typeface="Microsoft YaHei" pitchFamily="2"/>
                <a:cs typeface="Segoe UI" pitchFamily="34"/>
              </a:rPr>
              <a:t>Abandonnées</a:t>
            </a:r>
          </a:p>
          <a:p>
            <a:pPr marL="342900" lvl="0" indent="-342900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altLang="fr-FR" sz="2000" dirty="0">
                <a:solidFill>
                  <a:srgbClr val="000000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  <a:sym typeface="Wingdings" pitchFamily="2" charset="2"/>
              </a:rPr>
              <a:t>Indicateurs de suivis </a:t>
            </a:r>
            <a:r>
              <a:rPr lang="fr-FR" altLang="fr-FR" sz="20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itchFamily="2" charset="2"/>
              </a:rPr>
              <a:t>(8 de réalisation + 10 de résultats) </a:t>
            </a:r>
          </a:p>
          <a:p>
            <a:pPr marL="800100" lvl="1" indent="-342900" hangingPunct="0">
              <a:spcAft>
                <a:spcPts val="600"/>
              </a:spcAft>
              <a:buFont typeface="Wingdings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altLang="fr-FR" sz="2000" dirty="0">
                <a:solidFill>
                  <a:srgbClr val="00B050"/>
                </a:solidFill>
                <a:latin typeface="Segoe UI" pitchFamily="34"/>
                <a:ea typeface="Microsoft YaHei" pitchFamily="2"/>
                <a:cs typeface="Segoe UI" pitchFamily="34"/>
                <a:sym typeface="Wingdings" pitchFamily="2" charset="2"/>
              </a:rPr>
              <a:t>Fait</a:t>
            </a:r>
          </a:p>
          <a:p>
            <a:pPr marL="342900" lvl="0" indent="-342900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altLang="fr-FR" sz="2000" dirty="0">
                <a:solidFill>
                  <a:srgbClr val="000000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  <a:sym typeface="Wingdings" pitchFamily="2" charset="2"/>
              </a:rPr>
              <a:t>Volet communication/sensibilisation</a:t>
            </a:r>
          </a:p>
          <a:p>
            <a:pPr marL="800100" lvl="1" indent="-342900" hangingPunct="0">
              <a:spcAft>
                <a:spcPts val="600"/>
              </a:spcAft>
              <a:buFont typeface="Wingdings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altLang="fr-FR" sz="2000" dirty="0">
                <a:solidFill>
                  <a:srgbClr val="00B050"/>
                </a:solidFill>
                <a:latin typeface="Segoe UI" pitchFamily="34"/>
                <a:ea typeface="Microsoft YaHei" pitchFamily="2"/>
                <a:cs typeface="Segoe UI" pitchFamily="34"/>
                <a:sym typeface="Wingdings" pitchFamily="2" charset="2"/>
              </a:rPr>
              <a:t>Fait, </a:t>
            </a:r>
            <a:r>
              <a:rPr lang="fr-FR" altLang="fr-FR" sz="20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itchFamily="2" charset="2"/>
              </a:rPr>
              <a:t>lancé en 2022</a:t>
            </a:r>
          </a:p>
          <a:p>
            <a:pPr marL="285750" lvl="0" indent="-285750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altLang="fr-FR" sz="2000" dirty="0">
                <a:solidFill>
                  <a:srgbClr val="000000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  <a:sym typeface="Wingdings" pitchFamily="2" charset="2"/>
              </a:rPr>
              <a:t>Animation</a:t>
            </a:r>
            <a:r>
              <a:rPr lang="fr-FR" altLang="fr-FR" sz="20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itchFamily="2" charset="2"/>
              </a:rPr>
              <a:t> et mise en œuvre (2 ETP)</a:t>
            </a:r>
          </a:p>
          <a:p>
            <a:pPr marL="800100" lvl="1" indent="-342900" hangingPunct="0">
              <a:spcAft>
                <a:spcPts val="600"/>
              </a:spcAft>
              <a:buFont typeface="Wingdings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altLang="fr-FR" sz="2000" dirty="0">
                <a:solidFill>
                  <a:srgbClr val="00B050"/>
                </a:solidFill>
                <a:latin typeface="Segoe UI" pitchFamily="34"/>
                <a:ea typeface="Microsoft YaHei" pitchFamily="2"/>
                <a:cs typeface="Segoe UI" pitchFamily="34"/>
                <a:sym typeface="Wingdings" pitchFamily="2" charset="2"/>
              </a:rPr>
              <a:t>Fait</a:t>
            </a:r>
            <a:r>
              <a:rPr lang="fr-FR" altLang="fr-FR" sz="20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itchFamily="2" charset="2"/>
              </a:rPr>
              <a:t> (recrutement technicien rivière en mars 2020)</a:t>
            </a:r>
            <a:endParaRPr lang="fr-FR" sz="2000" i="1" kern="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</p:txBody>
      </p:sp>
      <p:grpSp>
        <p:nvGrpSpPr>
          <p:cNvPr id="34" name="Groupe 33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35" name="Groupe 34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37" name="Image 36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38" name="Ellipse 37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36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39" name="Titre 1"/>
          <p:cNvSpPr txBox="1">
            <a:spLocks/>
          </p:cNvSpPr>
          <p:nvPr/>
        </p:nvSpPr>
        <p:spPr>
          <a:xfrm>
            <a:off x="358921" y="229322"/>
            <a:ext cx="6769623" cy="4906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 defTabSz="914305"/>
            <a:r>
              <a:rPr lang="fr-FR" sz="2400" dirty="0" err="1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CTEau</a:t>
            </a:r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2020-2022 : synthèse du bilan technique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-35643" y="6974750"/>
            <a:ext cx="10115640" cy="508625"/>
            <a:chOff x="-35643" y="6974750"/>
            <a:chExt cx="10115640" cy="508625"/>
          </a:xfrm>
        </p:grpSpPr>
        <p:sp>
          <p:nvSpPr>
            <p:cNvPr id="23" name="ZoneTexte 22"/>
            <p:cNvSpPr txBox="1"/>
            <p:nvPr/>
          </p:nvSpPr>
          <p:spPr>
            <a:xfrm>
              <a:off x="9172876" y="6974750"/>
              <a:ext cx="264737" cy="29554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4" tIns="44997" rIns="90004" bIns="44997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fld id="{409D24C0-C9D8-4DBA-B01F-32F02510F828}" type="slidenum">
                <a:rPr>
                  <a:latin typeface="Segoe UI" panose="020B0502040204020203" pitchFamily="34" charset="0"/>
                  <a:cs typeface="Segoe UI" panose="020B0502040204020203" pitchFamily="34" charset="0"/>
                </a:rPr>
                <a:t>21</a:t>
              </a:fld>
              <a:endParaRPr lang="fr-FR" sz="1000" b="0" i="0" u="none" strike="noStrike" kern="1200" cap="none" spc="0" baseline="0" dirty="0">
                <a:solidFill>
                  <a:srgbClr val="999999"/>
                </a:solidFill>
                <a:uFillTx/>
                <a:latin typeface="Segoe UI" panose="020B0502040204020203" pitchFamily="34" charset="0"/>
                <a:ea typeface="Microsoft YaHei" pitchFamily="2"/>
                <a:cs typeface="Segoe UI" panose="020B0502040204020203" pitchFamily="34" charset="0"/>
              </a:endParaRPr>
            </a:p>
          </p:txBody>
        </p:sp>
        <p:sp>
          <p:nvSpPr>
            <p:cNvPr id="25" name="Connecteur droit 9"/>
            <p:cNvSpPr/>
            <p:nvPr/>
          </p:nvSpPr>
          <p:spPr>
            <a:xfrm>
              <a:off x="9431999" y="7089873"/>
              <a:ext cx="647998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0799">
              <a:solidFill>
                <a:srgbClr val="0092BB"/>
              </a:solidFill>
              <a:prstDash val="solid"/>
              <a:miter/>
            </a:ln>
          </p:spPr>
          <p:txBody>
            <a:bodyPr vert="horz" wrap="none" lIns="95399" tIns="50401" rIns="95399" bIns="50401" anchor="ctr" anchorCtr="0" compatLnSpc="0"/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-35643" y="7313453"/>
              <a:ext cx="9323643" cy="1699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850"/>
                </a:spcAft>
                <a:buNone/>
                <a:tabLst/>
                <a:defRPr sz="10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endParaRPr lang="fr-FR" sz="1000" b="0" i="0" u="none" strike="noStrike" kern="1200" cap="none" spc="0" baseline="0" dirty="0">
                <a:solidFill>
                  <a:srgbClr val="999999"/>
                </a:solidFill>
                <a:uFillTx/>
                <a:latin typeface="Segoe UI" pitchFamily="34"/>
                <a:ea typeface="Sansation-Regular" pitchFamily="34"/>
                <a:cs typeface="Segoe UI" pitchFamily="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069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35438" y="971821"/>
            <a:ext cx="9288929" cy="6337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Bilan global </a:t>
            </a:r>
            <a:b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2400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toutes actions et maîtres d’ouvrage confondus</a:t>
            </a: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764" i="1" kern="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kern="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172442" y="6974416"/>
            <a:ext cx="347689" cy="295534"/>
          </a:xfrm>
          <a:prstGeom prst="rect">
            <a:avLst/>
          </a:prstGeom>
          <a:noFill/>
          <a:ln>
            <a:noFill/>
          </a:ln>
        </p:spPr>
        <p:txBody>
          <a:bodyPr vert="horz" wrap="none" lIns="89994" tIns="44992" rIns="89994" bIns="44992" anchor="t" anchorCtr="0" compatLnSpc="0">
            <a:spAutoFit/>
          </a:bodyPr>
          <a:lstStyle/>
          <a:p>
            <a:pPr defTabSz="914305" hangingPunct="0"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 sz="1200" kern="0">
                <a:solidFill>
                  <a:srgbClr val="9999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defTabSz="914305" hangingPunct="0">
                <a:defRPr sz="12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t>22</a:t>
            </a:fld>
            <a:endParaRPr lang="fr-FR" sz="1000" dirty="0">
              <a:solidFill>
                <a:srgbClr val="999999"/>
              </a:solidFill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538" y="7089525"/>
            <a:ext cx="64793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89" tIns="50396" rIns="95389" bIns="50396" anchor="ctr" anchorCtr="0" compatLnSpc="0"/>
          <a:lstStyle/>
          <a:p>
            <a:pPr defTabSz="914305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35110" y="7313082"/>
            <a:ext cx="9322664" cy="1699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algn="r" defTabSz="914305" hangingPunct="0">
              <a:spcAft>
                <a:spcPts val="850"/>
              </a:spcAft>
              <a:defRPr sz="10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endParaRPr lang="fr-FR" sz="1000" kern="0" dirty="0">
              <a:solidFill>
                <a:srgbClr val="999999"/>
              </a:solidFill>
              <a:latin typeface="Segoe UI" pitchFamily="34"/>
              <a:ea typeface="Sansation-Regular" pitchFamily="34"/>
              <a:cs typeface="Segoe UI" pitchFamily="34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389505" y="-828191"/>
            <a:ext cx="3842846" cy="3600022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30" tIns="45715" rIns="91430" bIns="4571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305"/>
                <a:endParaRPr lang="fr-FR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30" tIns="45715" rIns="91430" bIns="4571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05"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prstClr val="white"/>
                </a:solidFill>
                <a:latin typeface="Arial"/>
                <a:ea typeface="Calibri"/>
                <a:cs typeface="Times New Roman"/>
              </a:endParaRPr>
            </a:p>
            <a:p>
              <a:pPr algn="ctr" defTabSz="914305">
                <a:lnSpc>
                  <a:spcPct val="115000"/>
                </a:lnSpc>
                <a:tabLst>
                  <a:tab pos="3510551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359414" y="229694"/>
            <a:ext cx="6768912" cy="4906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 defTabSz="914305"/>
            <a:r>
              <a:rPr lang="fr-FR" sz="2400" dirty="0" err="1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CTEau</a:t>
            </a:r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2020-2022 : synthèse du bilan technique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5"/>
          <a:stretch/>
        </p:blipFill>
        <p:spPr bwMode="auto">
          <a:xfrm>
            <a:off x="354065" y="2123653"/>
            <a:ext cx="7787165" cy="485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9DB0211-02D3-4D41-9DFB-F5292E78972F}"/>
              </a:ext>
            </a:extLst>
          </p:cNvPr>
          <p:cNvSpPr/>
          <p:nvPr/>
        </p:nvSpPr>
        <p:spPr>
          <a:xfrm rot="437560">
            <a:off x="5966034" y="2395866"/>
            <a:ext cx="1920898" cy="100811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 2020-2022 :</a:t>
            </a:r>
          </a:p>
          <a:p>
            <a:pPr algn="ctr"/>
            <a:r>
              <a:rPr lang="fr-FR" sz="1600" dirty="0">
                <a:latin typeface="Segoe UI" panose="020B0502040204020203" pitchFamily="34" charset="0"/>
                <a:cs typeface="Segoe UI" panose="020B0502040204020203" pitchFamily="34" charset="0"/>
              </a:rPr>
              <a:t>83% engagé</a:t>
            </a:r>
          </a:p>
          <a:p>
            <a:pPr algn="ctr"/>
            <a:r>
              <a:rPr lang="fr-FR" sz="1600" dirty="0">
                <a:latin typeface="Segoe UI" panose="020B0502040204020203" pitchFamily="34" charset="0"/>
                <a:cs typeface="Segoe UI" panose="020B0502040204020203" pitchFamily="34" charset="0"/>
              </a:rPr>
              <a:t>64% réalisé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8724FD8-FDF9-41C6-AB67-597B90E9AE84}"/>
              </a:ext>
            </a:extLst>
          </p:cNvPr>
          <p:cNvSpPr txBox="1"/>
          <p:nvPr/>
        </p:nvSpPr>
        <p:spPr>
          <a:xfrm>
            <a:off x="277783" y="6974416"/>
            <a:ext cx="5080031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84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Chiffres arrêtés au 27/07/2022</a:t>
            </a:r>
          </a:p>
        </p:txBody>
      </p:sp>
    </p:spTree>
    <p:extLst>
      <p:ext uri="{BB962C8B-B14F-4D97-AF65-F5344CB8AC3E}">
        <p14:creationId xmlns:p14="http://schemas.microsoft.com/office/powerpoint/2010/main" val="62345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35438" y="971821"/>
            <a:ext cx="9288929" cy="6337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Bilan global par Maîtres d’ouvrage</a:t>
            </a: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764" i="1" kern="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kern="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172442" y="6974416"/>
            <a:ext cx="347689" cy="295534"/>
          </a:xfrm>
          <a:prstGeom prst="rect">
            <a:avLst/>
          </a:prstGeom>
          <a:noFill/>
          <a:ln>
            <a:noFill/>
          </a:ln>
        </p:spPr>
        <p:txBody>
          <a:bodyPr vert="horz" wrap="none" lIns="89994" tIns="44992" rIns="89994" bIns="44992" anchor="t" anchorCtr="0" compatLnSpc="0">
            <a:spAutoFit/>
          </a:bodyPr>
          <a:lstStyle/>
          <a:p>
            <a:pPr defTabSz="914305" hangingPunct="0"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 sz="1200" kern="0">
                <a:solidFill>
                  <a:srgbClr val="9999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defTabSz="914305" hangingPunct="0">
                <a:defRPr sz="12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t>23</a:t>
            </a:fld>
            <a:endParaRPr lang="fr-FR" sz="1000" dirty="0">
              <a:solidFill>
                <a:srgbClr val="999999"/>
              </a:solidFill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538" y="7089525"/>
            <a:ext cx="64793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89" tIns="50396" rIns="95389" bIns="50396" anchor="ctr" anchorCtr="0" compatLnSpc="0"/>
          <a:lstStyle/>
          <a:p>
            <a:pPr defTabSz="914305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35110" y="7313082"/>
            <a:ext cx="9322664" cy="1699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algn="r" defTabSz="914305" hangingPunct="0">
              <a:spcAft>
                <a:spcPts val="850"/>
              </a:spcAft>
              <a:defRPr sz="10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endParaRPr lang="fr-FR" sz="1000" kern="0" dirty="0">
              <a:solidFill>
                <a:srgbClr val="999999"/>
              </a:solidFill>
              <a:latin typeface="Segoe UI" pitchFamily="34"/>
              <a:ea typeface="Sansation-Regular" pitchFamily="34"/>
              <a:cs typeface="Segoe UI" pitchFamily="34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389505" y="-828191"/>
            <a:ext cx="3842846" cy="3600022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30" tIns="45715" rIns="91430" bIns="4571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305"/>
                <a:endParaRPr lang="fr-FR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30" tIns="45715" rIns="91430" bIns="4571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05"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prstClr val="white"/>
                </a:solidFill>
                <a:latin typeface="Arial"/>
                <a:ea typeface="Calibri"/>
                <a:cs typeface="Times New Roman"/>
              </a:endParaRPr>
            </a:p>
            <a:p>
              <a:pPr algn="ctr" defTabSz="914305">
                <a:lnSpc>
                  <a:spcPct val="115000"/>
                </a:lnSpc>
                <a:tabLst>
                  <a:tab pos="3510551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359414" y="229694"/>
            <a:ext cx="6768912" cy="4906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 defTabSz="914305"/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Bilan du </a:t>
            </a:r>
            <a:r>
              <a:rPr lang="fr-FR" sz="2400" dirty="0" err="1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CTEau</a:t>
            </a:r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2020-2022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82" y="1547589"/>
            <a:ext cx="7652420" cy="542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BE9ECF4-2A7D-49B9-926B-04A36DBCAC40}"/>
              </a:ext>
            </a:extLst>
          </p:cNvPr>
          <p:cNvSpPr txBox="1"/>
          <p:nvPr/>
        </p:nvSpPr>
        <p:spPr>
          <a:xfrm>
            <a:off x="277783" y="6974416"/>
            <a:ext cx="5080031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84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Chiffres arrêtés au 27/07/2022</a:t>
            </a:r>
          </a:p>
        </p:txBody>
      </p:sp>
    </p:spTree>
    <p:extLst>
      <p:ext uri="{BB962C8B-B14F-4D97-AF65-F5344CB8AC3E}">
        <p14:creationId xmlns:p14="http://schemas.microsoft.com/office/powerpoint/2010/main" val="1245449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35438" y="971821"/>
            <a:ext cx="9288929" cy="6337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Lutte contre les espèces exotiques envahissantes </a:t>
            </a: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764" i="1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(fiche action LEEE-1)</a:t>
            </a: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anose="020B0502040204020203" pitchFamily="34" charset="0"/>
                <a:ea typeface="Microsoft YaHei" pitchFamily="2"/>
                <a:cs typeface="Segoe UI" panose="020B0502040204020203" pitchFamily="34" charset="0"/>
              </a:rPr>
              <a:t>Jussie</a:t>
            </a:r>
            <a:endParaRPr lang="fr-FR" sz="2205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2205" dirty="0">
                <a:latin typeface="Segoe UI" panose="020B0502040204020203" pitchFamily="34" charset="0"/>
                <a:cs typeface="Segoe UI" panose="020B0502040204020203" pitchFamily="34" charset="0"/>
              </a:rPr>
              <a:t>&gt; 30 km inventoriés en 2020 et 82 km en 2021;</a:t>
            </a:r>
          </a:p>
          <a:p>
            <a:r>
              <a:rPr lang="fr-FR" sz="2205" dirty="0">
                <a:latin typeface="Segoe UI" panose="020B0502040204020203" pitchFamily="34" charset="0"/>
                <a:cs typeface="Segoe UI" panose="020B0502040204020203" pitchFamily="34" charset="0"/>
              </a:rPr>
              <a:t>&gt; 10 km de milieux restaurés en 2020 et 35 km en 2021. </a:t>
            </a:r>
          </a:p>
          <a:p>
            <a:pPr marL="377979" indent="-377979">
              <a:buFont typeface="Wingdings"/>
              <a:buChar char="Ø"/>
            </a:pPr>
            <a:endParaRPr lang="fr-FR" sz="2646" dirty="0"/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kern="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172442" y="6974416"/>
            <a:ext cx="347689" cy="295534"/>
          </a:xfrm>
          <a:prstGeom prst="rect">
            <a:avLst/>
          </a:prstGeom>
          <a:noFill/>
          <a:ln>
            <a:noFill/>
          </a:ln>
        </p:spPr>
        <p:txBody>
          <a:bodyPr vert="horz" wrap="none" lIns="89994" tIns="44992" rIns="89994" bIns="44992" anchor="t" anchorCtr="0" compatLnSpc="0">
            <a:spAutoFit/>
          </a:bodyPr>
          <a:lstStyle/>
          <a:p>
            <a:pPr defTabSz="914305" hangingPunct="0"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 sz="1200" kern="0">
                <a:solidFill>
                  <a:srgbClr val="9999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defTabSz="914305" hangingPunct="0">
                <a:defRPr sz="12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t>24</a:t>
            </a:fld>
            <a:endParaRPr lang="fr-FR" sz="1000" dirty="0">
              <a:solidFill>
                <a:srgbClr val="999999"/>
              </a:solidFill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538" y="7089525"/>
            <a:ext cx="64793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89" tIns="50396" rIns="95389" bIns="50396" anchor="ctr" anchorCtr="0" compatLnSpc="0"/>
          <a:lstStyle/>
          <a:p>
            <a:pPr defTabSz="914305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35110" y="7313082"/>
            <a:ext cx="9322664" cy="1699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algn="r" defTabSz="914305" hangingPunct="0">
              <a:spcAft>
                <a:spcPts val="850"/>
              </a:spcAft>
              <a:defRPr sz="10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r>
              <a:rPr lang="fr-FR" sz="1000" kern="0" dirty="0">
                <a:solidFill>
                  <a:srgbClr val="999999"/>
                </a:solidFill>
                <a:latin typeface="Segoe UI" pitchFamily="34"/>
                <a:ea typeface="Sansation-Regular" pitchFamily="34"/>
                <a:cs typeface="Segoe UI" pitchFamily="34"/>
              </a:rPr>
              <a:t>Comité pilotage CTEau Sillon &amp; Marais Nord Loire • mars 2022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7389505" y="-828191"/>
            <a:ext cx="3842846" cy="3600022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30" tIns="45715" rIns="91430" bIns="4571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305"/>
                <a:endParaRPr lang="fr-FR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30" tIns="45715" rIns="91430" bIns="4571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05"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prstClr val="white"/>
                </a:solidFill>
                <a:latin typeface="Arial"/>
                <a:ea typeface="Calibri"/>
                <a:cs typeface="Times New Roman"/>
              </a:endParaRPr>
            </a:p>
            <a:p>
              <a:pPr algn="ctr" defTabSz="914305">
                <a:lnSpc>
                  <a:spcPct val="115000"/>
                </a:lnSpc>
                <a:tabLst>
                  <a:tab pos="3510551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359414" y="229694"/>
            <a:ext cx="6768912" cy="4906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 defTabSz="914305"/>
            <a:r>
              <a:rPr lang="fr-FR" sz="2400" dirty="0" err="1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CTEau</a:t>
            </a:r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2020-2022 : synthèse du bilan technique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193" y="2869925"/>
            <a:ext cx="6078520" cy="463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91A47F6-5923-43FD-8828-23BCF4DAA5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2" y="2869925"/>
            <a:ext cx="3020699" cy="22655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AE60916-632F-4438-81AB-BF85D4419F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2" y="5206327"/>
            <a:ext cx="3020699" cy="226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10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35438" y="971821"/>
            <a:ext cx="9288929" cy="6337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Lutte contre les espèces exotiques envahissantes </a:t>
            </a: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764" i="1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(fiche action LEEE-1)</a:t>
            </a: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anose="020B0502040204020203" pitchFamily="34" charset="0"/>
                <a:ea typeface="Microsoft YaHei" pitchFamily="2"/>
                <a:cs typeface="Segoe UI" panose="020B0502040204020203" pitchFamily="34" charset="0"/>
              </a:rPr>
              <a:t>Rongeurs aquatiques envahissants</a:t>
            </a:r>
            <a:endParaRPr lang="fr-FR" sz="2205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2205" dirty="0">
                <a:latin typeface="Segoe UI" panose="020B0502040204020203" pitchFamily="34" charset="0"/>
                <a:cs typeface="Segoe UI" panose="020B0502040204020203" pitchFamily="34" charset="0"/>
              </a:rPr>
              <a:t>&gt; Non financée via </a:t>
            </a:r>
            <a:r>
              <a:rPr lang="fr-FR" sz="2205" dirty="0" err="1">
                <a:latin typeface="Segoe UI" panose="020B0502040204020203" pitchFamily="34" charset="0"/>
                <a:cs typeface="Segoe UI" panose="020B0502040204020203" pitchFamily="34" charset="0"/>
              </a:rPr>
              <a:t>CTEau</a:t>
            </a:r>
            <a:r>
              <a:rPr lang="fr-FR" sz="2205" dirty="0">
                <a:latin typeface="Segoe UI" panose="020B0502040204020203" pitchFamily="34" charset="0"/>
                <a:cs typeface="Segoe UI" panose="020B0502040204020203" pitchFamily="34" charset="0"/>
              </a:rPr>
              <a:t> mais affichée pour cohérence</a:t>
            </a:r>
            <a:br>
              <a:rPr lang="fr-FR" sz="2205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fr-FR" sz="2205" dirty="0">
                <a:latin typeface="Segoe UI" panose="020B0502040204020203" pitchFamily="34" charset="0"/>
                <a:cs typeface="Segoe UI" panose="020B0502040204020203" pitchFamily="34" charset="0"/>
              </a:rPr>
              <a:t>avec programme d’actions</a:t>
            </a:r>
            <a:endParaRPr lang="fr-FR" sz="2400" kern="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172442" y="6974416"/>
            <a:ext cx="347689" cy="295534"/>
          </a:xfrm>
          <a:prstGeom prst="rect">
            <a:avLst/>
          </a:prstGeom>
          <a:noFill/>
          <a:ln>
            <a:noFill/>
          </a:ln>
        </p:spPr>
        <p:txBody>
          <a:bodyPr vert="horz" wrap="none" lIns="89994" tIns="44992" rIns="89994" bIns="44992" anchor="t" anchorCtr="0" compatLnSpc="0">
            <a:spAutoFit/>
          </a:bodyPr>
          <a:lstStyle/>
          <a:p>
            <a:pPr defTabSz="914305" hangingPunct="0"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 sz="1200" kern="0">
                <a:solidFill>
                  <a:srgbClr val="9999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defTabSz="914305" hangingPunct="0">
                <a:defRPr sz="12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t>25</a:t>
            </a:fld>
            <a:endParaRPr lang="fr-FR" sz="1000" dirty="0">
              <a:solidFill>
                <a:srgbClr val="999999"/>
              </a:solidFill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538" y="7089525"/>
            <a:ext cx="64793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89" tIns="50396" rIns="95389" bIns="50396" anchor="ctr" anchorCtr="0" compatLnSpc="0"/>
          <a:lstStyle/>
          <a:p>
            <a:pPr defTabSz="914305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35110" y="7313082"/>
            <a:ext cx="9322664" cy="1699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algn="r" defTabSz="914305" hangingPunct="0">
              <a:spcAft>
                <a:spcPts val="850"/>
              </a:spcAft>
              <a:defRPr sz="10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r>
              <a:rPr lang="fr-FR" sz="1000" kern="0" dirty="0">
                <a:solidFill>
                  <a:srgbClr val="999999"/>
                </a:solidFill>
                <a:latin typeface="Segoe UI" pitchFamily="34"/>
                <a:ea typeface="Sansation-Regular" pitchFamily="34"/>
                <a:cs typeface="Segoe UI" pitchFamily="34"/>
              </a:rPr>
              <a:t>Comité pilotage CTEau Sillon &amp; Marais Nord Loire • mars 2022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7389505" y="-828191"/>
            <a:ext cx="3842846" cy="3600022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30" tIns="45715" rIns="91430" bIns="4571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305"/>
                <a:endParaRPr lang="fr-FR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30" tIns="45715" rIns="91430" bIns="4571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05"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prstClr val="white"/>
                </a:solidFill>
                <a:latin typeface="Arial"/>
                <a:ea typeface="Calibri"/>
                <a:cs typeface="Times New Roman"/>
              </a:endParaRPr>
            </a:p>
            <a:p>
              <a:pPr algn="ctr" defTabSz="914305">
                <a:lnSpc>
                  <a:spcPct val="115000"/>
                </a:lnSpc>
                <a:tabLst>
                  <a:tab pos="3510551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359414" y="229694"/>
            <a:ext cx="6768912" cy="4906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 defTabSz="914305"/>
            <a:r>
              <a:rPr lang="fr-FR" sz="2400" dirty="0" err="1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CTEau</a:t>
            </a:r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2020-2022 : synthèse du bilan technique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EA7C28C-1421-4288-9210-B388D222DD35}"/>
              </a:ext>
            </a:extLst>
          </p:cNvPr>
          <p:cNvGrpSpPr/>
          <p:nvPr/>
        </p:nvGrpSpPr>
        <p:grpSpPr>
          <a:xfrm>
            <a:off x="2871949" y="2881470"/>
            <a:ext cx="7136915" cy="4642783"/>
            <a:chOff x="1439042" y="1949320"/>
            <a:chExt cx="8569822" cy="5574933"/>
          </a:xfrm>
        </p:grpSpPr>
        <p:graphicFrame>
          <p:nvGraphicFramePr>
            <p:cNvPr id="18" name="Graphique 17">
              <a:extLst>
                <a:ext uri="{FF2B5EF4-FFF2-40B4-BE49-F238E27FC236}">
                  <a16:creationId xmlns:a16="http://schemas.microsoft.com/office/drawing/2014/main" id="{CC22A8B5-FFA6-4D1C-8E0A-0DE45153EF5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14905355"/>
                </p:ext>
              </p:extLst>
            </p:nvPr>
          </p:nvGraphicFramePr>
          <p:xfrm>
            <a:off x="1439042" y="1949320"/>
            <a:ext cx="8569822" cy="55749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8E03B7A7-0DFE-4E6D-8F8A-B2810597790C}"/>
                </a:ext>
              </a:extLst>
            </p:cNvPr>
            <p:cNvGrpSpPr/>
            <p:nvPr/>
          </p:nvGrpSpPr>
          <p:grpSpPr>
            <a:xfrm>
              <a:off x="2087984" y="3491805"/>
              <a:ext cx="3618314" cy="1008867"/>
              <a:chOff x="2087984" y="2488370"/>
              <a:chExt cx="3618314" cy="1008867"/>
            </a:xfrm>
          </p:grpSpPr>
          <p:pic>
            <p:nvPicPr>
              <p:cNvPr id="20" name="Picture 7">
                <a:extLst>
                  <a:ext uri="{FF2B5EF4-FFF2-40B4-BE49-F238E27FC236}">
                    <a16:creationId xmlns:a16="http://schemas.microsoft.com/office/drawing/2014/main" id="{518927C5-B973-42AC-BA27-ED97F369F0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7984" y="2741408"/>
                <a:ext cx="1545357" cy="755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A8834FE-9436-4F43-9F6E-187F051388E9}"/>
                  </a:ext>
                </a:extLst>
              </p:cNvPr>
              <p:cNvSpPr txBox="1"/>
              <p:nvPr/>
            </p:nvSpPr>
            <p:spPr>
              <a:xfrm>
                <a:off x="2087984" y="2488370"/>
                <a:ext cx="165618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En partenariat avec :</a:t>
                </a:r>
              </a:p>
            </p:txBody>
          </p:sp>
          <p:pic>
            <p:nvPicPr>
              <p:cNvPr id="22" name="Picture 9" descr="Résultat de recherche d'images pour &quot;polleniz&quot;">
                <a:extLst>
                  <a:ext uri="{FF2B5EF4-FFF2-40B4-BE49-F238E27FC236}">
                    <a16:creationId xmlns:a16="http://schemas.microsoft.com/office/drawing/2014/main" id="{33E1486C-ECD6-4439-B281-513ED623FF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168" y="2741407"/>
                <a:ext cx="1962130" cy="681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89617382-4C8A-468E-B0DF-1F9062E352FE}"/>
                </a:ext>
              </a:extLst>
            </p:cNvPr>
            <p:cNvGrpSpPr/>
            <p:nvPr/>
          </p:nvGrpSpPr>
          <p:grpSpPr>
            <a:xfrm>
              <a:off x="1999573" y="2309365"/>
              <a:ext cx="2824280" cy="1226851"/>
              <a:chOff x="3086197" y="2668459"/>
              <a:chExt cx="5698631" cy="2475453"/>
            </a:xfrm>
          </p:grpSpPr>
          <p:pic>
            <p:nvPicPr>
              <p:cNvPr id="24" name="Picture 3">
                <a:extLst>
                  <a:ext uri="{FF2B5EF4-FFF2-40B4-BE49-F238E27FC236}">
                    <a16:creationId xmlns:a16="http://schemas.microsoft.com/office/drawing/2014/main" id="{9B1C2107-0D94-4962-ACA1-A0C50F5DD5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6620642" y="2979726"/>
                <a:ext cx="2473357" cy="18550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4">
                <a:extLst>
                  <a:ext uri="{FF2B5EF4-FFF2-40B4-BE49-F238E27FC236}">
                    <a16:creationId xmlns:a16="http://schemas.microsoft.com/office/drawing/2014/main" id="{6A6384D2-5700-49AF-92F5-007B2E3BDF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6197" y="2668459"/>
                <a:ext cx="3719376" cy="2475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594159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9172442" y="6974416"/>
            <a:ext cx="347689" cy="295534"/>
          </a:xfrm>
          <a:prstGeom prst="rect">
            <a:avLst/>
          </a:prstGeom>
          <a:noFill/>
          <a:ln>
            <a:noFill/>
          </a:ln>
        </p:spPr>
        <p:txBody>
          <a:bodyPr vert="horz" wrap="none" lIns="89994" tIns="44992" rIns="89994" bIns="44992" anchor="t" anchorCtr="0" compatLnSpc="0">
            <a:spAutoFit/>
          </a:bodyPr>
          <a:lstStyle/>
          <a:p>
            <a:pPr defTabSz="914305" hangingPunct="0"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 sz="1200" kern="0">
                <a:solidFill>
                  <a:srgbClr val="9999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defTabSz="914305" hangingPunct="0">
                <a:defRPr sz="12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t>26</a:t>
            </a:fld>
            <a:endParaRPr lang="fr-FR" sz="1000" dirty="0">
              <a:solidFill>
                <a:srgbClr val="999999"/>
              </a:solidFill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538" y="7089525"/>
            <a:ext cx="64793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89" tIns="50396" rIns="95389" bIns="50396" anchor="ctr" anchorCtr="0" compatLnSpc="0"/>
          <a:lstStyle/>
          <a:p>
            <a:pPr defTabSz="914305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35110" y="7313082"/>
            <a:ext cx="9322664" cy="1699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algn="r" defTabSz="914305" hangingPunct="0">
              <a:spcAft>
                <a:spcPts val="850"/>
              </a:spcAft>
              <a:defRPr sz="10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r>
              <a:rPr lang="fr-FR" sz="1000" kern="0" dirty="0">
                <a:solidFill>
                  <a:srgbClr val="999999"/>
                </a:solidFill>
                <a:latin typeface="Segoe UI" pitchFamily="34"/>
                <a:ea typeface="Sansation-Regular" pitchFamily="34"/>
                <a:cs typeface="Segoe UI" pitchFamily="34"/>
              </a:rPr>
              <a:t>Comité pilotage CTEau Sillon &amp; Marais Nord Loire • mars 2022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7389505" y="-828191"/>
            <a:ext cx="3842846" cy="3600022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30" tIns="45715" rIns="91430" bIns="4571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305"/>
                <a:endParaRPr lang="fr-FR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30" tIns="45715" rIns="91430" bIns="4571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05"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prstClr val="white"/>
                </a:solidFill>
                <a:latin typeface="Arial"/>
                <a:ea typeface="Calibri"/>
                <a:cs typeface="Times New Roman"/>
              </a:endParaRPr>
            </a:p>
            <a:p>
              <a:pPr algn="ctr" defTabSz="914305">
                <a:lnSpc>
                  <a:spcPct val="115000"/>
                </a:lnSpc>
                <a:tabLst>
                  <a:tab pos="3510551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359414" y="229694"/>
            <a:ext cx="6768912" cy="4906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 defTabSz="914305"/>
            <a:r>
              <a:rPr lang="fr-FR" sz="2400" dirty="0" err="1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CTEau</a:t>
            </a:r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2020-2022 : synthèse du bilan technique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46" y="3925975"/>
            <a:ext cx="5218122" cy="3584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35438" y="971821"/>
            <a:ext cx="9288929" cy="6337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Indicateurs de suivis</a:t>
            </a: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764" i="1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(fiche action BV-2)</a:t>
            </a:r>
          </a:p>
          <a:p>
            <a:pPr marL="377979" indent="-377979" defTabSz="914305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Les indicateurs avant/après travaux CTEau réalisés </a:t>
            </a:r>
          </a:p>
          <a:p>
            <a:pPr marL="881950" lvl="1" indent="-377979" defTabSz="914305" hangingPunct="0">
              <a:spcAft>
                <a:spcPts val="600"/>
              </a:spcAft>
              <a:buFontTx/>
              <a:buChar char="-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IPR, IBD et I2M2 sur 3 stations en cours d’eau </a:t>
            </a:r>
          </a:p>
          <a:p>
            <a:pPr marL="881950" lvl="1" indent="-377979" defTabSz="914305" hangingPunct="0">
              <a:spcAft>
                <a:spcPts val="600"/>
              </a:spcAft>
              <a:buFontTx/>
              <a:buChar char="-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indicateurs piscicoles sur 4 stations en marais</a:t>
            </a:r>
          </a:p>
          <a:p>
            <a:pPr marL="377979" indent="-377979" defTabSz="914305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2 stations d’indicateurs trophiques en marais </a:t>
            </a:r>
          </a:p>
          <a:p>
            <a:pPr marL="377979" indent="-377979" defTabSz="914305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Les suivis morphologiques en régie (stagiaire en 2022)</a:t>
            </a:r>
          </a:p>
          <a:p>
            <a:pPr marL="377979" indent="-377979" defTabSz="914305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Les inventaires faune flore N-1 </a:t>
            </a:r>
            <a:b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réalisés en 2019, 2020, 2021 </a:t>
            </a:r>
            <a:b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et 2022 </a:t>
            </a:r>
          </a:p>
          <a:p>
            <a:pPr marL="881950" lvl="1" indent="-377979" defTabSz="914305" hangingPunct="0">
              <a:spcAft>
                <a:spcPts val="600"/>
              </a:spcAft>
              <a:buFont typeface="Wingdings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  <a:sym typeface="Wingdings"/>
              </a:rPr>
              <a:t>Modification certains </a:t>
            </a:r>
            <a:b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  <a:sym typeface="Wingdings"/>
              </a:rPr>
            </a:br>
            <a: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  <a:sym typeface="Wingdings"/>
              </a:rPr>
              <a:t>travaux</a:t>
            </a:r>
          </a:p>
          <a:p>
            <a:pPr marL="881950" lvl="1" indent="-377979" defTabSz="914305" hangingPunct="0">
              <a:spcAft>
                <a:spcPts val="600"/>
              </a:spcAft>
              <a:buFont typeface="Wingdings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  <a:sym typeface="Wingdings"/>
              </a:rPr>
              <a:t>CSRPN…</a:t>
            </a:r>
            <a:endParaRPr lang="fr-FR" sz="2205" kern="0" dirty="0">
              <a:solidFill>
                <a:srgbClr val="000000"/>
              </a:solidFill>
              <a:latin typeface="Segoe UI Light" panose="020B0502040204020203" pitchFamily="34" charset="0"/>
              <a:ea typeface="Microsoft YaHei" pitchFamily="2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265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95847" y="975130"/>
            <a:ext cx="9288929" cy="6337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Animation, communication et sensibilisation</a:t>
            </a: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764" i="1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(fiche action BV-3)</a:t>
            </a: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Volet communication/sensibilisation défini, validé et lancé</a:t>
            </a: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1- Des actions externalisées (convention avec le CPIE LO) :</a:t>
            </a:r>
          </a:p>
          <a:p>
            <a:pPr marL="377979" indent="-377979" defTabSz="914305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Sorties terrain cours d’eau pour scolaires (6 classes/ans)</a:t>
            </a:r>
          </a:p>
          <a:p>
            <a:pPr marL="377979" indent="-377979" defTabSz="914305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Topoguide + animation d’une </a:t>
            </a:r>
            <a:r>
              <a:rPr lang="fr-FR" sz="2205" kern="0" dirty="0" err="1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rando</a:t>
            </a:r>
            <a: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 fil de l’eau pour grand public</a:t>
            </a:r>
          </a:p>
          <a:p>
            <a:pPr marL="377979" indent="-377979" defTabSz="914305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Animations circuits vélo sur la thématique de l’eau (4 en 2022)</a:t>
            </a:r>
          </a:p>
          <a:p>
            <a:pPr marL="377979" indent="-377979" defTabSz="914305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 err="1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Mement’Eau</a:t>
            </a:r>
            <a: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 (même exemple que SBVB) pour grand public ;</a:t>
            </a:r>
          </a:p>
          <a:p>
            <a:pPr marL="377979" indent="-377979" defTabSz="914305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½ journée formation/échanges sur restauration et entretien des cours d’eau pour élus et agents.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72442" y="6974416"/>
            <a:ext cx="347689" cy="295534"/>
          </a:xfrm>
          <a:prstGeom prst="rect">
            <a:avLst/>
          </a:prstGeom>
          <a:noFill/>
          <a:ln>
            <a:noFill/>
          </a:ln>
        </p:spPr>
        <p:txBody>
          <a:bodyPr vert="horz" wrap="none" lIns="89994" tIns="44992" rIns="89994" bIns="44992" anchor="t" anchorCtr="0" compatLnSpc="0">
            <a:spAutoFit/>
          </a:bodyPr>
          <a:lstStyle/>
          <a:p>
            <a:pPr defTabSz="914305" hangingPunct="0"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 sz="1200" kern="0">
                <a:solidFill>
                  <a:srgbClr val="9999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defTabSz="914305" hangingPunct="0">
                <a:defRPr sz="12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t>27</a:t>
            </a:fld>
            <a:endParaRPr lang="fr-FR" sz="1000" dirty="0">
              <a:solidFill>
                <a:srgbClr val="999999"/>
              </a:solidFill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538" y="7089525"/>
            <a:ext cx="64793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89" tIns="50396" rIns="95389" bIns="50396" anchor="ctr" anchorCtr="0" compatLnSpc="0"/>
          <a:lstStyle/>
          <a:p>
            <a:pPr defTabSz="914305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35110" y="7313082"/>
            <a:ext cx="9322664" cy="1699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algn="r" defTabSz="914305" hangingPunct="0">
              <a:spcAft>
                <a:spcPts val="850"/>
              </a:spcAft>
              <a:defRPr sz="10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endParaRPr lang="fr-FR" sz="1000" kern="0" dirty="0">
              <a:solidFill>
                <a:srgbClr val="999999"/>
              </a:solidFill>
              <a:latin typeface="Segoe UI" pitchFamily="34"/>
              <a:ea typeface="Sansation-Regular" pitchFamily="34"/>
              <a:cs typeface="Segoe UI" pitchFamily="34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389505" y="-828191"/>
            <a:ext cx="3842846" cy="3600022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30" tIns="45715" rIns="91430" bIns="4571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305"/>
                <a:endParaRPr lang="fr-FR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30" tIns="45715" rIns="91430" bIns="4571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05"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prstClr val="white"/>
                </a:solidFill>
                <a:latin typeface="Arial"/>
                <a:ea typeface="Calibri"/>
                <a:cs typeface="Times New Roman"/>
              </a:endParaRPr>
            </a:p>
            <a:p>
              <a:pPr algn="ctr" defTabSz="914305">
                <a:lnSpc>
                  <a:spcPct val="115000"/>
                </a:lnSpc>
                <a:tabLst>
                  <a:tab pos="3510551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359414" y="229694"/>
            <a:ext cx="6768912" cy="4906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 defTabSz="914305"/>
            <a:r>
              <a:rPr lang="fr-FR" sz="2400" dirty="0" err="1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CTEau</a:t>
            </a:r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2020-2022 : synthèse du bilan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5861AF-E522-4885-8AF3-C046DC0271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7715" y="5069243"/>
            <a:ext cx="2723431" cy="204257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1837F83-7E41-4BA3-BED9-174CF17376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3" y="5508028"/>
            <a:ext cx="2592289" cy="194421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DA30709-57F5-4C13-B1D8-09B1D22E14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47" y="4728814"/>
            <a:ext cx="3759870" cy="27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15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à coins arrondis 29"/>
          <p:cNvSpPr/>
          <p:nvPr/>
        </p:nvSpPr>
        <p:spPr>
          <a:xfrm>
            <a:off x="186988" y="999531"/>
            <a:ext cx="3528392" cy="594241"/>
          </a:xfrm>
          <a:prstGeom prst="round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Convention avec CPIE Loire Océane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0" b="96800" l="9924" r="89313">
                        <a14:foregroundMark x1="50382" y1="20000" x2="50382" y2="20000"/>
                        <a14:foregroundMark x1="79389" y1="40000" x2="79389" y2="40000"/>
                        <a14:foregroundMark x1="61832" y1="55200" x2="61832" y2="55200"/>
                        <a14:foregroundMark x1="36641" y1="56000" x2="36641" y2="56000"/>
                        <a14:foregroundMark x1="19084" y1="52000" x2="19084" y2="52000"/>
                        <a14:foregroundMark x1="38168" y1="20800" x2="38168" y2="2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995" y="1098671"/>
            <a:ext cx="396044" cy="37778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9172876" y="6974750"/>
            <a:ext cx="264737" cy="295544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>
                <a:latin typeface="Segoe UI" panose="020B0502040204020203" pitchFamily="34" charset="0"/>
                <a:cs typeface="Segoe UI" panose="020B0502040204020203" pitchFamily="34" charset="0"/>
              </a:rPr>
              <a:t>28</a:t>
            </a:fld>
            <a:endParaRPr lang="fr-FR" sz="1000" b="0" i="0" u="none" strike="noStrike" kern="1200" cap="none" spc="0" baseline="0" dirty="0">
              <a:solidFill>
                <a:srgbClr val="999999"/>
              </a:solidFill>
              <a:uFillTx/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4" name="Connecteur droit 9"/>
          <p:cNvSpPr/>
          <p:nvPr/>
        </p:nvSpPr>
        <p:spPr>
          <a:xfrm>
            <a:off x="9431999" y="7089873"/>
            <a:ext cx="647998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99" tIns="50401" rIns="95399" bIns="50401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-35643" y="7313453"/>
            <a:ext cx="9323643" cy="1699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 algn="r" hangingPunct="0">
              <a:spcAft>
                <a:spcPts val="850"/>
              </a:spcAft>
              <a:defRPr sz="10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endParaRPr lang="fr-FR" sz="1000" dirty="0">
              <a:solidFill>
                <a:srgbClr val="999999"/>
              </a:solidFill>
              <a:latin typeface="Segoe UI" pitchFamily="34"/>
              <a:ea typeface="Sansation-Regular" pitchFamily="34"/>
              <a:cs typeface="Segoe UI" pitchFamily="34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19" name="Groupe 18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21" name="Image 20"/>
              <p:cNvPicPr/>
              <p:nvPr/>
            </p:nvPicPr>
            <p:blipFill>
              <a:blip r:embed="rId5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22" name="Ellipse 21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20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23" name="Titre 1"/>
          <p:cNvSpPr txBox="1">
            <a:spLocks/>
          </p:cNvSpPr>
          <p:nvPr/>
        </p:nvSpPr>
        <p:spPr>
          <a:xfrm>
            <a:off x="358921" y="229322"/>
            <a:ext cx="6769623" cy="4906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 defTabSz="914305"/>
            <a:r>
              <a:rPr lang="fr-FR" sz="2400" dirty="0" err="1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CTEau</a:t>
            </a:r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2020-2022 : synthèse du bilan technique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32400" y="4499917"/>
            <a:ext cx="4071334" cy="244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à coins arrondis 24"/>
          <p:cNvSpPr/>
          <p:nvPr/>
        </p:nvSpPr>
        <p:spPr>
          <a:xfrm>
            <a:off x="287784" y="2887911"/>
            <a:ext cx="2088232" cy="3878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Mement’eau</a:t>
            </a:r>
            <a:endParaRPr lang="fr-FR" sz="14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6" name="Rectangle à coins arrondis 25"/>
          <p:cNvSpPr/>
          <p:nvPr/>
        </p:nvSpPr>
        <p:spPr>
          <a:xfrm>
            <a:off x="287784" y="3419797"/>
            <a:ext cx="2088232" cy="3878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Scolaires</a:t>
            </a:r>
          </a:p>
        </p:txBody>
      </p:sp>
      <p:sp>
        <p:nvSpPr>
          <p:cNvPr id="27" name="Rectangle à coins arrondis 26"/>
          <p:cNvSpPr/>
          <p:nvPr/>
        </p:nvSpPr>
        <p:spPr>
          <a:xfrm>
            <a:off x="287784" y="3968031"/>
            <a:ext cx="2088232" cy="3878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Formation élus/</a:t>
            </a:r>
            <a:r>
              <a:rPr lang="fr-FR" sz="1400" dirty="0" err="1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tech</a:t>
            </a:r>
            <a:r>
              <a:rPr lang="fr-FR" sz="14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’</a:t>
            </a:r>
          </a:p>
        </p:txBody>
      </p:sp>
      <p:sp>
        <p:nvSpPr>
          <p:cNvPr id="28" name="Rectangle à coins arrondis 27"/>
          <p:cNvSpPr/>
          <p:nvPr/>
        </p:nvSpPr>
        <p:spPr>
          <a:xfrm>
            <a:off x="1565471" y="1711023"/>
            <a:ext cx="2826769" cy="7242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285750" indent="-285750">
              <a:buFontTx/>
              <a:buChar char="-"/>
            </a:pPr>
            <a:r>
              <a:rPr lang="fr-FR" sz="14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Baladavel’eau</a:t>
            </a:r>
            <a:endParaRPr lang="fr-FR" sz="1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Rando</a:t>
            </a:r>
            <a:r>
              <a:rPr lang="fr-FR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fil de l’eau</a:t>
            </a:r>
          </a:p>
        </p:txBody>
      </p:sp>
      <p:sp>
        <p:nvSpPr>
          <p:cNvPr id="29" name="Rectangle à coins arrondis 28"/>
          <p:cNvSpPr/>
          <p:nvPr/>
        </p:nvSpPr>
        <p:spPr>
          <a:xfrm>
            <a:off x="287784" y="2359095"/>
            <a:ext cx="2088232" cy="3878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Sorties grand public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9911" y="816899"/>
            <a:ext cx="994377" cy="89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26178" y="887952"/>
            <a:ext cx="2164805" cy="2963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05563" y="893053"/>
            <a:ext cx="2992519" cy="190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05563" y="2901988"/>
            <a:ext cx="3007988" cy="159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2040" y="3700952"/>
            <a:ext cx="2635364" cy="365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91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35438" y="971821"/>
            <a:ext cx="9288929" cy="6337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Animation, communication et sensibilisation</a:t>
            </a: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764" i="1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(fiche action BV-3)</a:t>
            </a: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2- Des actions en régie :</a:t>
            </a:r>
          </a:p>
          <a:p>
            <a:pPr marL="377979" indent="-377979" defTabSz="914305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Panneaux de chantiers spécifiques au CT Eau </a:t>
            </a:r>
            <a:b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</a:br>
            <a: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(4 cours d’eau et 2 marais)</a:t>
            </a:r>
          </a:p>
          <a:p>
            <a:pPr marL="377979" indent="-377979" defTabSz="914305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Parution d’un article de fond 1 fois par an dans le magazine intercommunal</a:t>
            </a:r>
          </a:p>
          <a:p>
            <a:pPr marL="377979" indent="-377979" defTabSz="914305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Communiqués de presse réguliers sur les secteurs de travaux</a:t>
            </a:r>
          </a:p>
          <a:p>
            <a:pPr marL="377979" indent="-377979" defTabSz="914305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 err="1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Posts</a:t>
            </a:r>
            <a: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 réguliers sur les réseaux sociaux…</a:t>
            </a:r>
          </a:p>
          <a:p>
            <a:pPr marL="377979" indent="-377979" defTabSz="914305" hangingPunct="0">
              <a:spcAft>
                <a:spcPts val="600"/>
              </a:spcAft>
              <a:buFontTx/>
              <a:buChar char="-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205" kern="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205" kern="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205" kern="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205" kern="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Animation</a:t>
            </a: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L’équipe d’animation du CT Eau se compose en 2022 de 2,5 ETP + le stagiaire « indicateurs du CT Eau ».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72442" y="6974416"/>
            <a:ext cx="347689" cy="295534"/>
          </a:xfrm>
          <a:prstGeom prst="rect">
            <a:avLst/>
          </a:prstGeom>
          <a:noFill/>
          <a:ln>
            <a:noFill/>
          </a:ln>
        </p:spPr>
        <p:txBody>
          <a:bodyPr vert="horz" wrap="none" lIns="89994" tIns="44992" rIns="89994" bIns="44992" anchor="t" anchorCtr="0" compatLnSpc="0">
            <a:spAutoFit/>
          </a:bodyPr>
          <a:lstStyle/>
          <a:p>
            <a:pPr defTabSz="914305" hangingPunct="0"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 sz="1200" kern="0">
                <a:solidFill>
                  <a:srgbClr val="9999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defTabSz="914305" hangingPunct="0">
                <a:defRPr sz="12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t>29</a:t>
            </a:fld>
            <a:endParaRPr lang="fr-FR" sz="1000" dirty="0">
              <a:solidFill>
                <a:srgbClr val="999999"/>
              </a:solidFill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538" y="7089525"/>
            <a:ext cx="64793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89" tIns="50396" rIns="95389" bIns="50396" anchor="ctr" anchorCtr="0" compatLnSpc="0"/>
          <a:lstStyle/>
          <a:p>
            <a:pPr defTabSz="914305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35110" y="7313082"/>
            <a:ext cx="9322664" cy="1699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algn="r" defTabSz="914305" hangingPunct="0">
              <a:spcAft>
                <a:spcPts val="850"/>
              </a:spcAft>
              <a:defRPr sz="10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endParaRPr lang="fr-FR" sz="1000" kern="0" dirty="0">
              <a:solidFill>
                <a:srgbClr val="999999"/>
              </a:solidFill>
              <a:latin typeface="Segoe UI" pitchFamily="34"/>
              <a:ea typeface="Sansation-Regular" pitchFamily="34"/>
              <a:cs typeface="Segoe UI" pitchFamily="34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389505" y="-828191"/>
            <a:ext cx="3842846" cy="3600022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30" tIns="45715" rIns="91430" bIns="4571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305"/>
                <a:endParaRPr lang="fr-FR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30" tIns="45715" rIns="91430" bIns="4571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05"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prstClr val="white"/>
                </a:solidFill>
                <a:latin typeface="Arial"/>
                <a:ea typeface="Calibri"/>
                <a:cs typeface="Times New Roman"/>
              </a:endParaRPr>
            </a:p>
            <a:p>
              <a:pPr algn="ctr" defTabSz="914305">
                <a:lnSpc>
                  <a:spcPct val="115000"/>
                </a:lnSpc>
                <a:tabLst>
                  <a:tab pos="3510551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359414" y="229694"/>
            <a:ext cx="6768912" cy="4906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 defTabSz="914305"/>
            <a:r>
              <a:rPr lang="fr-FR" sz="2400" dirty="0" err="1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CTEau</a:t>
            </a:r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2020-2022 : synthèse du bilan technique</a:t>
            </a:r>
          </a:p>
        </p:txBody>
      </p:sp>
      <p:pic>
        <p:nvPicPr>
          <p:cNvPr id="18" name="Picture 2" descr="\\10.10.3.3\Commun_CCES\01_Aménagement de l'Espace\016_Eau et Milieux Aquatiques\CT SMNL_2020-2025\CE_Travaux\Photos chantier\2021-PanneauxChantieretCom\PanneauChantier\IMG_2956.jpg">
            <a:extLst>
              <a:ext uri="{FF2B5EF4-FFF2-40B4-BE49-F238E27FC236}">
                <a16:creationId xmlns:a16="http://schemas.microsoft.com/office/drawing/2014/main" id="{99742B15-7C63-40E4-8EF2-F054F4474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49" r="16649"/>
          <a:stretch/>
        </p:blipFill>
        <p:spPr bwMode="auto">
          <a:xfrm>
            <a:off x="5184328" y="4139877"/>
            <a:ext cx="2515299" cy="18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E7078D31-611A-4762-9000-F3196012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8593" y="3635821"/>
            <a:ext cx="1705094" cy="23905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 descr="\\10.10.3.3\Commun_CCES\01_Aménagement de l'Espace\016_Eau et Milieux Aquatiques\CT SMNL_2020-2025\BV3_Communication\CCES_TerritoireEau.png">
            <a:extLst>
              <a:ext uri="{FF2B5EF4-FFF2-40B4-BE49-F238E27FC236}">
                <a16:creationId xmlns:a16="http://schemas.microsoft.com/office/drawing/2014/main" id="{D720BDD2-926C-4B2F-93DB-3C1911AB9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14" t="20282" r="12778" b="28990"/>
          <a:stretch/>
        </p:blipFill>
        <p:spPr bwMode="auto">
          <a:xfrm>
            <a:off x="1146089" y="4379115"/>
            <a:ext cx="3102135" cy="134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46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58920" y="974835"/>
            <a:ext cx="9289904" cy="63386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>
                <a:latin typeface="Segoe UI" pitchFamily="34"/>
                <a:ea typeface="Microsoft YaHei" pitchFamily="2"/>
                <a:cs typeface="Segoe UI" pitchFamily="34"/>
              </a:rPr>
              <a:t>Contexte du CTEau Sillon &amp; Marais Nord Loire </a:t>
            </a: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000" dirty="0">
              <a:solidFill>
                <a:schemeClr val="bg1">
                  <a:lumMod val="75000"/>
                </a:schemeClr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rPr>
              <a:t>CTEau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rPr>
              <a:t> 2020-2022 : synthèse du bilan technique</a:t>
            </a: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dirty="0">
              <a:solidFill>
                <a:schemeClr val="bg1">
                  <a:lumMod val="75000"/>
                </a:schemeClr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rPr>
              <a:t>CTEau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rPr>
              <a:t> 2023-2025 : programme d’actions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72876" y="6974750"/>
            <a:ext cx="264737" cy="295544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>
                <a:latin typeface="Segoe UI" panose="020B0502040204020203" pitchFamily="34" charset="0"/>
                <a:cs typeface="Segoe UI" panose="020B0502040204020203" pitchFamily="34" charset="0"/>
              </a:rPr>
              <a:t>3</a:t>
            </a:fld>
            <a:endParaRPr lang="fr-FR" sz="1000" b="0" i="0" u="none" strike="noStrike" kern="1200" cap="none" spc="0" baseline="0" dirty="0">
              <a:solidFill>
                <a:srgbClr val="999999"/>
              </a:solidFill>
              <a:uFillTx/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999" y="7089873"/>
            <a:ext cx="647998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99" tIns="50401" rIns="95399" bIns="50401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358921" y="229322"/>
            <a:ext cx="6769623" cy="4906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/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Ordre du jour</a:t>
            </a:r>
          </a:p>
        </p:txBody>
      </p:sp>
    </p:spTree>
    <p:extLst>
      <p:ext uri="{BB962C8B-B14F-4D97-AF65-F5344CB8AC3E}">
        <p14:creationId xmlns:p14="http://schemas.microsoft.com/office/powerpoint/2010/main" val="3654139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58919" y="974835"/>
            <a:ext cx="9577937" cy="63386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>
                <a:latin typeface="Segoe UI" pitchFamily="34"/>
                <a:ea typeface="Microsoft YaHei" pitchFamily="2"/>
                <a:cs typeface="Segoe UI" pitchFamily="34"/>
              </a:rPr>
              <a:t>Animation, communication et sensibilisation</a:t>
            </a: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dirty="0">
              <a:latin typeface="Segoe UI Semibold" panose="020B0702040204020203" pitchFamily="34" charset="0"/>
              <a:ea typeface="Microsoft YaHei" pitchFamily="2"/>
              <a:cs typeface="Segoe UI Semibold" panose="020B0702040204020203" pitchFamily="34" charset="0"/>
            </a:endParaRP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Animation</a:t>
            </a:r>
            <a:r>
              <a:rPr lang="fr-FR" sz="2000" i="1" dirty="0"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 (2 ETP </a:t>
            </a: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+ 0,5 admin depuis 2021</a:t>
            </a:r>
            <a:r>
              <a:rPr lang="fr-FR" sz="2000" i="1" dirty="0"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)</a:t>
            </a: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>
                <a:solidFill>
                  <a:srgbClr val="0092BB"/>
                </a:solidFill>
                <a:latin typeface="Segoe UI" pitchFamily="34"/>
                <a:ea typeface="Microsoft YaHei" pitchFamily="2"/>
                <a:cs typeface="Segoe UI" pitchFamily="34"/>
              </a:rPr>
              <a:t>&gt; Bilan 2021</a:t>
            </a:r>
          </a:p>
          <a:p>
            <a:pPr marL="342900" lvl="0" indent="-342900" hangingPunct="0">
              <a:spcAft>
                <a:spcPts val="600"/>
              </a:spcAft>
              <a:buFontTx/>
              <a:buChar char="-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dirty="0">
                <a:latin typeface="Segoe UI" pitchFamily="34"/>
                <a:ea typeface="Microsoft YaHei" pitchFamily="2"/>
                <a:cs typeface="Segoe UI" pitchFamily="34"/>
              </a:rPr>
              <a:t>dossiers réglementaires </a:t>
            </a:r>
            <a:r>
              <a:rPr lang="fr-FR" sz="2000" i="1" dirty="0">
                <a:latin typeface="Segoe UI" pitchFamily="34"/>
                <a:ea typeface="Microsoft YaHei" pitchFamily="2"/>
                <a:cs typeface="Segoe UI" pitchFamily="34"/>
              </a:rPr>
              <a:t>(finalisation autorisation, porté à connaissance, </a:t>
            </a:r>
            <a:br>
              <a:rPr lang="fr-FR" sz="2000" i="1" dirty="0"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2000" i="1" dirty="0">
                <a:latin typeface="Segoe UI" pitchFamily="34"/>
                <a:ea typeface="Microsoft YaHei" pitchFamily="2"/>
                <a:cs typeface="Segoe UI" pitchFamily="34"/>
              </a:rPr>
              <a:t>2 demandes de dérogation)</a:t>
            </a:r>
            <a:r>
              <a:rPr lang="fr-FR" sz="2000" dirty="0">
                <a:latin typeface="Segoe UI" pitchFamily="34"/>
                <a:ea typeface="Microsoft YaHei" pitchFamily="2"/>
                <a:cs typeface="Segoe UI" pitchFamily="34"/>
              </a:rPr>
              <a:t> + suivi des dossiers de subventions </a:t>
            </a:r>
            <a:r>
              <a:rPr lang="fr-FR" sz="2000" i="1" dirty="0">
                <a:latin typeface="Segoe UI" pitchFamily="34"/>
                <a:ea typeface="Microsoft YaHei" pitchFamily="2"/>
                <a:cs typeface="Segoe UI" pitchFamily="34"/>
              </a:rPr>
              <a:t>(3 financeurs ≠)</a:t>
            </a:r>
          </a:p>
          <a:p>
            <a:pPr marL="342900" lvl="0" indent="-342900" hangingPunct="0">
              <a:spcAft>
                <a:spcPts val="600"/>
              </a:spcAft>
              <a:buFontTx/>
              <a:buChar char="-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dirty="0">
                <a:latin typeface="Segoe UI" pitchFamily="34"/>
                <a:ea typeface="Microsoft YaHei" pitchFamily="2"/>
                <a:cs typeface="Segoe UI" pitchFamily="34"/>
              </a:rPr>
              <a:t>préparation et suivi des chantiers cours d’eau</a:t>
            </a:r>
          </a:p>
          <a:p>
            <a:pPr marL="342900" lvl="0" indent="-342900" hangingPunct="0">
              <a:spcAft>
                <a:spcPts val="600"/>
              </a:spcAft>
              <a:buFontTx/>
              <a:buChar char="-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dirty="0">
                <a:latin typeface="Segoe UI" pitchFamily="34"/>
                <a:ea typeface="Microsoft YaHei" pitchFamily="2"/>
                <a:cs typeface="Segoe UI" pitchFamily="34"/>
              </a:rPr>
              <a:t>marché public marais + lancement et suivi des travaux</a:t>
            </a:r>
          </a:p>
          <a:p>
            <a:pPr marL="342900" lvl="0" indent="-342900" hangingPunct="0">
              <a:spcAft>
                <a:spcPts val="600"/>
              </a:spcAft>
              <a:buFontTx/>
              <a:buChar char="-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dirty="0">
                <a:latin typeface="Segoe UI" pitchFamily="34"/>
                <a:ea typeface="Microsoft YaHei" pitchFamily="2"/>
                <a:cs typeface="Segoe UI" pitchFamily="34"/>
              </a:rPr>
              <a:t>marché public espèces exotiques envahissantes + lancement et suivi des travaux</a:t>
            </a:r>
          </a:p>
          <a:p>
            <a:pPr marL="342900" lvl="0" indent="-342900" hangingPunct="0">
              <a:spcAft>
                <a:spcPts val="600"/>
              </a:spcAft>
              <a:buFontTx/>
              <a:buChar char="-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dirty="0">
                <a:latin typeface="Segoe UI" pitchFamily="34"/>
                <a:ea typeface="Microsoft YaHei" pitchFamily="2"/>
                <a:cs typeface="Segoe UI" pitchFamily="34"/>
              </a:rPr>
              <a:t>préparation, lancement et suivi du volet communication/sensibilisation</a:t>
            </a: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dirty="0">
              <a:latin typeface="Segoe UI" pitchFamily="34"/>
              <a:ea typeface="Microsoft YaHei" pitchFamily="2"/>
              <a:cs typeface="Segoe UI" pitchFamily="34"/>
            </a:endParaRP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>
                <a:solidFill>
                  <a:srgbClr val="0092BB"/>
                </a:solidFill>
                <a:latin typeface="Segoe UI" pitchFamily="34"/>
                <a:ea typeface="Microsoft YaHei" pitchFamily="2"/>
                <a:cs typeface="Segoe UI" pitchFamily="34"/>
              </a:rPr>
              <a:t>&gt; Pour 2022</a:t>
            </a:r>
          </a:p>
          <a:p>
            <a:pPr marL="342900" lvl="0" indent="-342900" hangingPunct="0">
              <a:spcAft>
                <a:spcPts val="600"/>
              </a:spcAft>
              <a:buFontTx/>
              <a:buChar char="-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dirty="0">
                <a:latin typeface="Segoe UI" pitchFamily="34"/>
                <a:ea typeface="Microsoft YaHei" pitchFamily="2"/>
                <a:cs typeface="Segoe UI" pitchFamily="34"/>
              </a:rPr>
              <a:t>stagiaire indicateurs de suivi (BTS GPN 12 semaines)</a:t>
            </a:r>
            <a:endParaRPr lang="fr-FR" sz="2400" dirty="0">
              <a:latin typeface="Segoe UI" pitchFamily="34"/>
              <a:ea typeface="Microsoft YaHei" pitchFamily="2"/>
              <a:cs typeface="Segoe UI" pitchFamily="34"/>
            </a:endParaRPr>
          </a:p>
          <a:p>
            <a:pPr marL="342900" lvl="0" indent="-342900" hangingPunct="0">
              <a:spcAft>
                <a:spcPts val="600"/>
              </a:spcAft>
              <a:buFontTx/>
              <a:buChar char="-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dirty="0">
                <a:latin typeface="Segoe UI" pitchFamily="34"/>
                <a:ea typeface="Microsoft YaHei" pitchFamily="2"/>
                <a:cs typeface="Segoe UI" pitchFamily="34"/>
              </a:rPr>
              <a:t>rédaction CCTP + lancement marché étude BV</a:t>
            </a:r>
          </a:p>
          <a:p>
            <a:pPr marL="342900" lvl="0" indent="-342900" hangingPunct="0">
              <a:spcAft>
                <a:spcPts val="600"/>
              </a:spcAft>
              <a:buFontTx/>
              <a:buChar char="-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dirty="0">
                <a:latin typeface="Segoe UI" pitchFamily="34"/>
                <a:ea typeface="Microsoft YaHei" pitchFamily="2"/>
                <a:cs typeface="Segoe UI" pitchFamily="34"/>
              </a:rPr>
              <a:t>bilan CTEau 2020-2022 et préparation CTEau 2023-2025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72876" y="6974750"/>
            <a:ext cx="264737" cy="295544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>
                <a:latin typeface="Segoe UI" panose="020B0502040204020203" pitchFamily="34" charset="0"/>
                <a:cs typeface="Segoe UI" panose="020B0502040204020203" pitchFamily="34" charset="0"/>
              </a:rPr>
              <a:t>30</a:t>
            </a:fld>
            <a:endParaRPr lang="fr-FR" sz="1000" b="0" i="0" u="none" strike="noStrike" kern="1200" cap="none" spc="0" baseline="0" dirty="0">
              <a:solidFill>
                <a:srgbClr val="999999"/>
              </a:solidFill>
              <a:uFillTx/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999" y="7089873"/>
            <a:ext cx="647998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99" tIns="50401" rIns="95399" bIns="50401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35643" y="7313453"/>
            <a:ext cx="9323643" cy="1699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 algn="r" hangingPunct="0">
              <a:spcAft>
                <a:spcPts val="850"/>
              </a:spcAft>
              <a:defRPr sz="10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endParaRPr lang="fr-FR" sz="1000" dirty="0">
              <a:solidFill>
                <a:srgbClr val="999999"/>
              </a:solidFill>
              <a:latin typeface="Segoe UI" pitchFamily="34"/>
              <a:ea typeface="Sansation-Regular" pitchFamily="34"/>
              <a:cs typeface="Segoe UI" pitchFamily="34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358921" y="229322"/>
            <a:ext cx="6769623" cy="4906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 defTabSz="914305"/>
            <a:r>
              <a:rPr lang="fr-FR" sz="2400" dirty="0" err="1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CTEau</a:t>
            </a:r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2020-2022 : synthèse du bilan technique</a:t>
            </a:r>
          </a:p>
        </p:txBody>
      </p:sp>
    </p:spTree>
    <p:extLst>
      <p:ext uri="{BB962C8B-B14F-4D97-AF65-F5344CB8AC3E}">
        <p14:creationId xmlns:p14="http://schemas.microsoft.com/office/powerpoint/2010/main" val="21860860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35438" y="971821"/>
            <a:ext cx="9288929" cy="6337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Constats : </a:t>
            </a:r>
          </a:p>
          <a:p>
            <a:pPr marL="377979" indent="-377979" defTabSz="914305" hangingPunct="0">
              <a:spcAft>
                <a:spcPts val="600"/>
              </a:spcAft>
              <a:buFont typeface="Wingdings" panose="05000000000000000000" pitchFamily="2" charset="2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Contexte sanitaire 2020 et 2021</a:t>
            </a:r>
          </a:p>
          <a:p>
            <a:pPr marL="377979" indent="-377979" defTabSz="914305" hangingPunct="0">
              <a:spcAft>
                <a:spcPts val="600"/>
              </a:spcAft>
              <a:buFont typeface="Wingdings" panose="05000000000000000000" pitchFamily="2" charset="2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Certaines enveloppes sous-dimensionnées (</a:t>
            </a:r>
            <a:r>
              <a:rPr lang="fr-FR" sz="2205" kern="0" dirty="0" err="1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InvFF</a:t>
            </a: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, </a:t>
            </a:r>
            <a:r>
              <a:rPr lang="fr-FR" sz="2205" kern="0" dirty="0" err="1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ripi</a:t>
            </a: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.)</a:t>
            </a:r>
          </a:p>
          <a:p>
            <a:pPr marL="377979" indent="-377979" defTabSz="914305" hangingPunct="0">
              <a:spcAft>
                <a:spcPts val="600"/>
              </a:spcAft>
              <a:buFont typeface="Wingdings" panose="05000000000000000000" pitchFamily="2" charset="2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Inflation importante</a:t>
            </a:r>
          </a:p>
          <a:p>
            <a:pPr marL="377979" indent="-377979" defTabSz="914305" hangingPunct="0">
              <a:spcAft>
                <a:spcPts val="600"/>
              </a:spcAft>
              <a:buFont typeface="Wingdings" panose="05000000000000000000" pitchFamily="2" charset="2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Bilan réalisé mi-2022 donc partiel</a:t>
            </a:r>
          </a:p>
          <a:p>
            <a:pPr marL="377979" indent="-377979" defTabSz="914305" hangingPunct="0">
              <a:spcAft>
                <a:spcPts val="600"/>
              </a:spcAft>
              <a:buFont typeface="Wingdings" panose="05000000000000000000" pitchFamily="2" charset="2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Difficultés et lourdeurs du suivi et de l’instruction </a:t>
            </a:r>
            <a:b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des actions du CTEau (trop de détails, taux variables </a:t>
            </a:r>
            <a:b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au sein de chaque fiches actions, hétérogénéités des modalités…), </a:t>
            </a:r>
            <a:b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mais outil permet de donner une bonne vision de la stratégie et du programme d’actions</a:t>
            </a:r>
          </a:p>
          <a:p>
            <a:pPr marL="377979" indent="-377979" defTabSz="914305" hangingPunct="0">
              <a:spcAft>
                <a:spcPts val="600"/>
              </a:spcAft>
              <a:buFont typeface="Wingdings" panose="05000000000000000000" pitchFamily="2" charset="2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205" kern="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marL="377979" indent="-377979" defTabSz="914305" hangingPunct="0">
              <a:spcAft>
                <a:spcPts val="600"/>
              </a:spcAft>
              <a:buFont typeface="Wingdings" panose="05000000000000000000" pitchFamily="2" charset="2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Niveaux de réalisations techniques et financiers satisfaisants</a:t>
            </a:r>
          </a:p>
          <a:p>
            <a:pPr marL="377979" indent="-377979" defTabSz="914305" hangingPunct="0">
              <a:spcAft>
                <a:spcPts val="600"/>
              </a:spcAft>
              <a:buFont typeface="Wingdings" panose="05000000000000000000" pitchFamily="2" charset="2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Actions parfois plus ambitieuses que le prévisionnel</a:t>
            </a:r>
          </a:p>
          <a:p>
            <a:pPr marL="377979" indent="-377979" defTabSz="914305" hangingPunct="0">
              <a:spcAft>
                <a:spcPts val="600"/>
              </a:spcAft>
              <a:buFont typeface="Wingdings" panose="05000000000000000000" pitchFamily="2" charset="2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Bonne acceptation globale des travaux (1 refus/253 conventions)</a:t>
            </a:r>
          </a:p>
          <a:p>
            <a:pPr marL="377979" indent="-377979" defTabSz="914305" hangingPunct="0">
              <a:spcAft>
                <a:spcPts val="600"/>
              </a:spcAft>
              <a:buFont typeface="Wingdings" panose="05000000000000000000" pitchFamily="2" charset="2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Respect et validation de la stratégie </a:t>
            </a:r>
            <a:b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</a:b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(principaux travaux sur 1 ME prioritaire/ventilation des budget)</a:t>
            </a:r>
            <a:endParaRPr lang="fr-FR" sz="2400" kern="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  <a:sym typeface="Wingdings" panose="05000000000000000000" pitchFamily="2" charset="2"/>
            </a:endParaRP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kern="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  <a:sym typeface="Wingdings" panose="05000000000000000000" pitchFamily="2" charset="2"/>
            </a:endParaRP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kern="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  <a:sym typeface="Wingdings" panose="05000000000000000000" pitchFamily="2" charset="2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172442" y="6974416"/>
            <a:ext cx="347689" cy="295534"/>
          </a:xfrm>
          <a:prstGeom prst="rect">
            <a:avLst/>
          </a:prstGeom>
          <a:noFill/>
          <a:ln>
            <a:noFill/>
          </a:ln>
        </p:spPr>
        <p:txBody>
          <a:bodyPr vert="horz" wrap="none" lIns="89994" tIns="44992" rIns="89994" bIns="44992" anchor="t" anchorCtr="0" compatLnSpc="0">
            <a:spAutoFit/>
          </a:bodyPr>
          <a:lstStyle/>
          <a:p>
            <a:pPr defTabSz="914305" hangingPunct="0"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 sz="1200" kern="0">
                <a:solidFill>
                  <a:srgbClr val="9999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defTabSz="914305" hangingPunct="0">
                <a:defRPr sz="12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t>31</a:t>
            </a:fld>
            <a:endParaRPr lang="fr-FR" sz="1000" dirty="0">
              <a:solidFill>
                <a:srgbClr val="999999"/>
              </a:solidFill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538" y="7089525"/>
            <a:ext cx="64793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89" tIns="50396" rIns="95389" bIns="50396" anchor="ctr" anchorCtr="0" compatLnSpc="0"/>
          <a:lstStyle/>
          <a:p>
            <a:pPr defTabSz="914305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35110" y="7313082"/>
            <a:ext cx="9322664" cy="1699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algn="r" defTabSz="914305" hangingPunct="0">
              <a:spcAft>
                <a:spcPts val="850"/>
              </a:spcAft>
              <a:defRPr sz="10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endParaRPr lang="fr-FR" sz="1000" kern="0" dirty="0">
              <a:solidFill>
                <a:srgbClr val="999999"/>
              </a:solidFill>
              <a:latin typeface="Segoe UI" pitchFamily="34"/>
              <a:ea typeface="Sansation-Regular" pitchFamily="34"/>
              <a:cs typeface="Segoe UI" pitchFamily="34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389505" y="-828191"/>
            <a:ext cx="3842846" cy="3600022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30" tIns="45715" rIns="91430" bIns="4571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305"/>
                <a:endParaRPr lang="fr-FR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30" tIns="45715" rIns="91430" bIns="4571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05"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prstClr val="white"/>
                </a:solidFill>
                <a:latin typeface="Arial"/>
                <a:ea typeface="Calibri"/>
                <a:cs typeface="Times New Roman"/>
              </a:endParaRPr>
            </a:p>
            <a:p>
              <a:pPr algn="ctr" defTabSz="914305">
                <a:lnSpc>
                  <a:spcPct val="115000"/>
                </a:lnSpc>
                <a:tabLst>
                  <a:tab pos="3510551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359414" y="229694"/>
            <a:ext cx="6768912" cy="4906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 defTabSz="914305"/>
            <a:r>
              <a:rPr lang="fr-FR" sz="2400" dirty="0" err="1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CTEau</a:t>
            </a:r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2020-2022 : synthèse du bilan technique</a:t>
            </a:r>
          </a:p>
        </p:txBody>
      </p:sp>
    </p:spTree>
    <p:extLst>
      <p:ext uri="{BB962C8B-B14F-4D97-AF65-F5344CB8AC3E}">
        <p14:creationId xmlns:p14="http://schemas.microsoft.com/office/powerpoint/2010/main" val="178124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58920" y="974835"/>
            <a:ext cx="9289904" cy="63386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rPr>
              <a:t>Contexte du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rPr>
              <a:t>CTEau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rPr>
              <a:t> Sillon &amp; Marais Nord Loire </a:t>
            </a: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000" dirty="0">
              <a:solidFill>
                <a:schemeClr val="bg1">
                  <a:lumMod val="75000"/>
                </a:schemeClr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rPr>
              <a:t>CTEau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rPr>
              <a:t> 2020-2022 : synthèse du bilan technique</a:t>
            </a: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dirty="0">
              <a:solidFill>
                <a:schemeClr val="bg1">
                  <a:lumMod val="75000"/>
                </a:schemeClr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 err="1">
                <a:latin typeface="Segoe UI" pitchFamily="34"/>
                <a:ea typeface="Microsoft YaHei" pitchFamily="2"/>
                <a:cs typeface="Segoe UI" pitchFamily="34"/>
              </a:rPr>
              <a:t>CTEau</a:t>
            </a:r>
            <a:r>
              <a:rPr lang="fr-FR" sz="2400" dirty="0">
                <a:latin typeface="Segoe UI" pitchFamily="34"/>
                <a:ea typeface="Microsoft YaHei" pitchFamily="2"/>
                <a:cs typeface="Segoe UI" pitchFamily="34"/>
              </a:rPr>
              <a:t> 2023-2025 : programme d’actions</a:t>
            </a: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dirty="0">
              <a:solidFill>
                <a:schemeClr val="bg1">
                  <a:lumMod val="75000"/>
                </a:schemeClr>
              </a:solidFill>
              <a:latin typeface="Segoe UI" pitchFamily="34"/>
              <a:ea typeface="Microsoft YaHei" pitchFamily="2"/>
              <a:cs typeface="Segoe UI" pitchFamily="34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172876" y="6974750"/>
            <a:ext cx="264737" cy="295544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>
                <a:latin typeface="Segoe UI" panose="020B0502040204020203" pitchFamily="34" charset="0"/>
                <a:cs typeface="Segoe UI" panose="020B0502040204020203" pitchFamily="34" charset="0"/>
              </a:rPr>
              <a:t>32</a:t>
            </a:fld>
            <a:endParaRPr lang="fr-FR" sz="1000" b="0" i="0" u="none" strike="noStrike" kern="1200" cap="none" spc="0" baseline="0" dirty="0">
              <a:solidFill>
                <a:srgbClr val="999999"/>
              </a:solidFill>
              <a:uFillTx/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999" y="7089873"/>
            <a:ext cx="647998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99" tIns="50401" rIns="95399" bIns="50401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358921" y="229322"/>
            <a:ext cx="6769623" cy="4906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/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Ordre du jour</a:t>
            </a:r>
          </a:p>
        </p:txBody>
      </p:sp>
    </p:spTree>
    <p:extLst>
      <p:ext uri="{BB962C8B-B14F-4D97-AF65-F5344CB8AC3E}">
        <p14:creationId xmlns:p14="http://schemas.microsoft.com/office/powerpoint/2010/main" val="2601934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35438" y="971821"/>
            <a:ext cx="9288929" cy="6337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Propositions pour futur </a:t>
            </a:r>
            <a:r>
              <a:rPr lang="fr-FR" sz="2400" kern="0" dirty="0" err="1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CTEau</a:t>
            </a: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, sur la base</a:t>
            </a:r>
            <a:b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</a:b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du programme prévisionnel bâti et validé en 2019</a:t>
            </a:r>
          </a:p>
          <a:p>
            <a:pPr marL="377979" indent="-377979" defTabSz="914305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Revoir les montants (ou l’ambition?)</a:t>
            </a:r>
          </a:p>
          <a:p>
            <a:pPr marL="881950" lvl="1" indent="-377979" defTabSz="914305" hangingPunct="0">
              <a:spcAft>
                <a:spcPts val="600"/>
              </a:spcAft>
              <a:buFont typeface="Wingdings" panose="05000000000000000000" pitchFamily="2" charset="2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  <a:sym typeface="Wingdings" panose="05000000000000000000" pitchFamily="2" charset="2"/>
              </a:rPr>
              <a:t>Ripisylve, </a:t>
            </a:r>
            <a:r>
              <a:rPr lang="fr-FR" sz="2205" kern="0" dirty="0" err="1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  <a:sym typeface="Wingdings" panose="05000000000000000000" pitchFamily="2" charset="2"/>
              </a:rPr>
              <a:t>InvFF</a:t>
            </a:r>
            <a: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  <a:sym typeface="Wingdings" panose="05000000000000000000" pitchFamily="2" charset="2"/>
              </a:rPr>
              <a:t>, communication/sensibilisation, </a:t>
            </a:r>
            <a:r>
              <a:rPr lang="fr-FR" sz="2205" kern="0" dirty="0" err="1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  <a:sym typeface="Wingdings" panose="05000000000000000000" pitchFamily="2" charset="2"/>
              </a:rPr>
              <a:t>ind</a:t>
            </a:r>
            <a: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  <a:sym typeface="Wingdings" panose="05000000000000000000" pitchFamily="2" charset="2"/>
              </a:rPr>
              <a:t>. </a:t>
            </a:r>
            <a:r>
              <a:rPr lang="fr-FR" sz="2205" kern="0" dirty="0" err="1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  <a:sym typeface="Wingdings" panose="05000000000000000000" pitchFamily="2" charset="2"/>
              </a:rPr>
              <a:t>trophi</a:t>
            </a:r>
            <a: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  <a:sym typeface="Wingdings" panose="05000000000000000000" pitchFamily="2" charset="2"/>
              </a:rPr>
              <a:t>.</a:t>
            </a:r>
          </a:p>
          <a:p>
            <a:pPr marL="881950" lvl="1" indent="-377979" defTabSz="914305" hangingPunct="0">
              <a:spcAft>
                <a:spcPts val="600"/>
              </a:spcAft>
              <a:buFont typeface="Wingdings" panose="05000000000000000000" pitchFamily="2" charset="2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  <a:sym typeface="Wingdings" panose="05000000000000000000" pitchFamily="2" charset="2"/>
              </a:rPr>
              <a:t>Appliqué taux inflation marchés (+10%)</a:t>
            </a:r>
          </a:p>
          <a:p>
            <a:pPr marL="881950" lvl="1" indent="-377979" defTabSz="914305" hangingPunct="0">
              <a:spcAft>
                <a:spcPts val="600"/>
              </a:spcAft>
              <a:buFont typeface="Wingdings" panose="05000000000000000000" pitchFamily="2" charset="2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</a:rPr>
              <a:t>Renforts : 0,5 ETP admin + 1 ETP « qualité des eaux/bocage » 3 ans</a:t>
            </a:r>
            <a:endParaRPr lang="fr-FR" sz="2205" kern="0" dirty="0">
              <a:solidFill>
                <a:srgbClr val="000000"/>
              </a:solidFill>
              <a:latin typeface="Segoe UI Light" panose="020B0502040204020203" pitchFamily="34" charset="0"/>
              <a:ea typeface="Microsoft YaHei" pitchFamily="2"/>
              <a:cs typeface="Segoe UI Light" panose="020B0502040204020203" pitchFamily="34" charset="0"/>
              <a:sym typeface="Wingdings" panose="05000000000000000000" pitchFamily="2" charset="2"/>
            </a:endParaRPr>
          </a:p>
          <a:p>
            <a:pPr marL="377979" indent="-377979" defTabSz="914305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Volet BV à lancer avec études + recrutement</a:t>
            </a:r>
          </a:p>
          <a:p>
            <a:pPr marL="377979" indent="-377979" defTabSz="914305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Simplifier instruction et suivi </a:t>
            </a:r>
            <a:r>
              <a:rPr lang="fr-FR" sz="2205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  <a:sym typeface="Wingdings" panose="05000000000000000000" pitchFamily="2" charset="2"/>
              </a:rPr>
              <a:t>(uniformiser taux financeurs/fiches actions…)</a:t>
            </a: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205" kern="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  <a:sym typeface="Wingdings" panose="05000000000000000000" pitchFamily="2" charset="2"/>
            </a:endParaRP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Sollicitation technique des autres partenaires</a:t>
            </a:r>
          </a:p>
          <a:p>
            <a:pPr marL="342900" indent="-342900" defTabSz="914305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3 syndicats marais souhaitent ajouter linéaires de canaux à restaurer</a:t>
            </a:r>
          </a:p>
          <a:p>
            <a:pPr marL="342900" indent="-342900" defTabSz="914305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Nantes Métropole n’a pas d’action complémentaire </a:t>
            </a:r>
          </a:p>
          <a:p>
            <a:pPr marL="342900" indent="-342900" defTabSz="914305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Département 44 n’a pas d’action complémentaire sur terrains CDL</a:t>
            </a:r>
          </a:p>
          <a:p>
            <a:pPr marL="342900" indent="-342900" defTabSz="914305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Conservatoire du Littoral n’a plus besoin de passer par </a:t>
            </a:r>
            <a:r>
              <a:rPr lang="fr-FR" sz="2205" kern="0" dirty="0" err="1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CTEau</a:t>
            </a: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 pour acquisition foncière</a:t>
            </a: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205" kern="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  <a:sym typeface="Wingdings" panose="05000000000000000000" pitchFamily="2" charset="2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172442" y="6974416"/>
            <a:ext cx="347689" cy="295534"/>
          </a:xfrm>
          <a:prstGeom prst="rect">
            <a:avLst/>
          </a:prstGeom>
          <a:noFill/>
          <a:ln>
            <a:noFill/>
          </a:ln>
        </p:spPr>
        <p:txBody>
          <a:bodyPr vert="horz" wrap="none" lIns="89994" tIns="44992" rIns="89994" bIns="44992" anchor="t" anchorCtr="0" compatLnSpc="0">
            <a:spAutoFit/>
          </a:bodyPr>
          <a:lstStyle/>
          <a:p>
            <a:pPr defTabSz="914305" hangingPunct="0"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 sz="1200" kern="0">
                <a:solidFill>
                  <a:srgbClr val="9999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defTabSz="914305" hangingPunct="0">
                <a:defRPr sz="12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t>33</a:t>
            </a:fld>
            <a:endParaRPr lang="fr-FR" sz="1000" dirty="0">
              <a:solidFill>
                <a:srgbClr val="999999"/>
              </a:solidFill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538" y="7089525"/>
            <a:ext cx="64793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89" tIns="50396" rIns="95389" bIns="50396" anchor="ctr" anchorCtr="0" compatLnSpc="0"/>
          <a:lstStyle/>
          <a:p>
            <a:pPr defTabSz="914305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35110" y="7313082"/>
            <a:ext cx="9322664" cy="1699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 algn="r" hangingPunct="0">
              <a:spcAft>
                <a:spcPts val="850"/>
              </a:spcAft>
              <a:defRPr sz="10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endParaRPr lang="fr-FR" sz="1000" dirty="0">
              <a:solidFill>
                <a:srgbClr val="999999"/>
              </a:solidFill>
              <a:latin typeface="Segoe UI" pitchFamily="34"/>
              <a:ea typeface="Sansation-Regular" pitchFamily="34"/>
              <a:cs typeface="Segoe UI" pitchFamily="34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389505" y="-828191"/>
            <a:ext cx="3842846" cy="3600022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30" tIns="45715" rIns="91430" bIns="4571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305"/>
                <a:endParaRPr lang="fr-FR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30" tIns="45715" rIns="91430" bIns="4571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05"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prstClr val="white"/>
                </a:solidFill>
                <a:latin typeface="Arial"/>
                <a:ea typeface="Calibri"/>
                <a:cs typeface="Times New Roman"/>
              </a:endParaRPr>
            </a:p>
            <a:p>
              <a:pPr algn="ctr" defTabSz="914305">
                <a:lnSpc>
                  <a:spcPct val="115000"/>
                </a:lnSpc>
                <a:tabLst>
                  <a:tab pos="3510551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359414" y="229694"/>
            <a:ext cx="6768912" cy="4906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 defTabSz="914305"/>
            <a:r>
              <a:rPr lang="fr-FR" sz="2400" dirty="0" err="1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CTEau</a:t>
            </a:r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2023-2025 : programme d’actions</a:t>
            </a:r>
          </a:p>
        </p:txBody>
      </p:sp>
    </p:spTree>
    <p:extLst>
      <p:ext uri="{BB962C8B-B14F-4D97-AF65-F5344CB8AC3E}">
        <p14:creationId xmlns:p14="http://schemas.microsoft.com/office/powerpoint/2010/main" val="246204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35438" y="971821"/>
            <a:ext cx="9288929" cy="6337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Pour chaque typologie d’actions </a:t>
            </a:r>
            <a:b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</a:br>
            <a:r>
              <a:rPr lang="fr-FR" sz="2400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  <a:sym typeface="Wingdings" panose="05000000000000000000" pitchFamily="2" charset="2"/>
              </a:rPr>
              <a:t>(cours d’eau, marais, lutte EEE, indicateurs de suivis,</a:t>
            </a:r>
            <a:br>
              <a:rPr lang="fr-FR" sz="2400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  <a:sym typeface="Wingdings" panose="05000000000000000000" pitchFamily="2" charset="2"/>
              </a:rPr>
            </a:br>
            <a:r>
              <a:rPr lang="fr-FR" sz="2400" kern="0" dirty="0">
                <a:solidFill>
                  <a:srgbClr val="000000"/>
                </a:solidFill>
                <a:latin typeface="Segoe UI Light" panose="020B0502040204020203" pitchFamily="34" charset="0"/>
                <a:ea typeface="Microsoft YaHei" pitchFamily="2"/>
                <a:cs typeface="Segoe UI Light" panose="020B0502040204020203" pitchFamily="34" charset="0"/>
                <a:sym typeface="Wingdings" panose="05000000000000000000" pitchFamily="2" charset="2"/>
              </a:rPr>
              <a:t>communication/sensibilisation et animation)</a:t>
            </a:r>
          </a:p>
          <a:p>
            <a:pPr marL="342900" indent="-342900" defTabSz="914305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Types de travaux et quantitatifs prévisionnels ;</a:t>
            </a:r>
          </a:p>
          <a:p>
            <a:pPr marL="342900" indent="-342900" defTabSz="914305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Maître(s) d’ouvrage(s) ;</a:t>
            </a:r>
          </a:p>
          <a:p>
            <a:pPr marL="342900" indent="-342900" defTabSz="914305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Localisation (ou échelle du BV) ;</a:t>
            </a:r>
          </a:p>
          <a:p>
            <a:pPr marL="342900" indent="-342900" defTabSz="914305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Montants et plan de financement prévisionnels.</a:t>
            </a: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kern="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  <a:sym typeface="Wingdings" panose="05000000000000000000" pitchFamily="2" charset="2"/>
            </a:endParaRP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Avec intégration des éléments suivants :</a:t>
            </a:r>
          </a:p>
          <a:p>
            <a:pPr marL="377979" indent="-377979" defTabSz="914305" hangingPunct="0">
              <a:spcAft>
                <a:spcPts val="600"/>
              </a:spcAft>
              <a:buClr>
                <a:srgbClr val="00B050"/>
              </a:buClr>
              <a:buFont typeface="Wingdings"/>
              <a:buChar char="þ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Taux simplifiés</a:t>
            </a:r>
          </a:p>
          <a:p>
            <a:pPr marL="377979" indent="-377979" defTabSz="914305" hangingPunct="0">
              <a:spcAft>
                <a:spcPts val="600"/>
              </a:spcAft>
              <a:buClr>
                <a:srgbClr val="00B050"/>
              </a:buClr>
              <a:buFont typeface="Wingdings"/>
              <a:buChar char="þ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Augmentation marchés travaux + actions spécifiques</a:t>
            </a:r>
          </a:p>
          <a:p>
            <a:pPr marL="377979" indent="-377979" defTabSz="914305" hangingPunct="0">
              <a:spcAft>
                <a:spcPts val="600"/>
              </a:spcAft>
              <a:buClr>
                <a:srgbClr val="00B050"/>
              </a:buClr>
              <a:buFont typeface="Wingdings"/>
              <a:buChar char="þ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Intégration 1,5 ETP</a:t>
            </a:r>
          </a:p>
          <a:p>
            <a:pPr marL="377979" indent="-377979" defTabSz="914305" hangingPunct="0">
              <a:spcAft>
                <a:spcPts val="600"/>
              </a:spcAft>
              <a:buClr>
                <a:srgbClr val="00B050"/>
              </a:buClr>
              <a:buFont typeface="Wingdings"/>
              <a:buChar char="þ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Nouveaux linéaires restauration canaux (MO syndicats marais)</a:t>
            </a:r>
          </a:p>
          <a:p>
            <a:pPr marL="377979" indent="-377979" defTabSz="914305" hangingPunct="0">
              <a:spcAft>
                <a:spcPts val="600"/>
              </a:spcAft>
              <a:buFont typeface="Wingdings"/>
              <a:buChar char="o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5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Autre idée/demande?</a:t>
            </a: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205" kern="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  <a:sym typeface="Wingdings" panose="05000000000000000000" pitchFamily="2" charset="2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172442" y="6974416"/>
            <a:ext cx="347689" cy="295534"/>
          </a:xfrm>
          <a:prstGeom prst="rect">
            <a:avLst/>
          </a:prstGeom>
          <a:noFill/>
          <a:ln>
            <a:noFill/>
          </a:ln>
        </p:spPr>
        <p:txBody>
          <a:bodyPr vert="horz" wrap="none" lIns="89994" tIns="44992" rIns="89994" bIns="44992" anchor="t" anchorCtr="0" compatLnSpc="0">
            <a:spAutoFit/>
          </a:bodyPr>
          <a:lstStyle/>
          <a:p>
            <a:pPr defTabSz="914305" hangingPunct="0"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 sz="1200" kern="0">
                <a:solidFill>
                  <a:srgbClr val="9999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defTabSz="914305" hangingPunct="0">
                <a:defRPr sz="12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t>34</a:t>
            </a:fld>
            <a:endParaRPr lang="fr-FR" sz="1000" dirty="0">
              <a:solidFill>
                <a:srgbClr val="999999"/>
              </a:solidFill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538" y="7089525"/>
            <a:ext cx="64793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89" tIns="50396" rIns="95389" bIns="50396" anchor="ctr" anchorCtr="0" compatLnSpc="0"/>
          <a:lstStyle/>
          <a:p>
            <a:pPr defTabSz="914305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35110" y="7313082"/>
            <a:ext cx="9322664" cy="1699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 algn="r" hangingPunct="0">
              <a:spcAft>
                <a:spcPts val="850"/>
              </a:spcAft>
              <a:defRPr sz="10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endParaRPr lang="fr-FR" sz="1000" dirty="0">
              <a:solidFill>
                <a:srgbClr val="999999"/>
              </a:solidFill>
              <a:latin typeface="Segoe UI" pitchFamily="34"/>
              <a:ea typeface="Sansation-Regular" pitchFamily="34"/>
              <a:cs typeface="Segoe UI" pitchFamily="34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389505" y="-828191"/>
            <a:ext cx="3842846" cy="3600022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30" tIns="45715" rIns="91430" bIns="4571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305"/>
                <a:endParaRPr lang="fr-FR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30" tIns="45715" rIns="91430" bIns="4571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05"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prstClr val="white"/>
                </a:solidFill>
                <a:latin typeface="Arial"/>
                <a:ea typeface="Calibri"/>
                <a:cs typeface="Times New Roman"/>
              </a:endParaRPr>
            </a:p>
            <a:p>
              <a:pPr algn="ctr" defTabSz="914305">
                <a:lnSpc>
                  <a:spcPct val="115000"/>
                </a:lnSpc>
                <a:tabLst>
                  <a:tab pos="3510551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359414" y="229694"/>
            <a:ext cx="6768912" cy="4906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 defTabSz="914305"/>
            <a:r>
              <a:rPr lang="fr-FR" sz="2400" dirty="0" err="1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CTEau</a:t>
            </a:r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2023-2025 : programme d’actions</a:t>
            </a:r>
          </a:p>
        </p:txBody>
      </p:sp>
    </p:spTree>
    <p:extLst>
      <p:ext uri="{BB962C8B-B14F-4D97-AF65-F5344CB8AC3E}">
        <p14:creationId xmlns:p14="http://schemas.microsoft.com/office/powerpoint/2010/main" val="4155567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35" name="Groupe 34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37" name="Image 36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38" name="Ellipse 37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36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  <p:pic>
        <p:nvPicPr>
          <p:cNvPr id="2050" name="Picture 2" descr="R:\01_Aménagement de l'Espace\016_Eau et Milieux Aquatiques\Photothèque\Schéma Marais Nord Loi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792" y="936897"/>
            <a:ext cx="9144000" cy="608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F0587AD8-9F34-464F-BF76-BF62DDC634DF}"/>
              </a:ext>
            </a:extLst>
          </p:cNvPr>
          <p:cNvSpPr txBox="1"/>
          <p:nvPr/>
        </p:nvSpPr>
        <p:spPr>
          <a:xfrm>
            <a:off x="435438" y="971821"/>
            <a:ext cx="9288929" cy="6337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Poursuite de la dynamique,</a:t>
            </a:r>
            <a:b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sur la base validée en 2019</a:t>
            </a:r>
            <a:endParaRPr lang="fr-FR" sz="1600" i="1" kern="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</p:txBody>
      </p:sp>
      <p:sp>
        <p:nvSpPr>
          <p:cNvPr id="39" name="Titre 1"/>
          <p:cNvSpPr txBox="1">
            <a:spLocks/>
          </p:cNvSpPr>
          <p:nvPr/>
        </p:nvSpPr>
        <p:spPr>
          <a:xfrm>
            <a:off x="358921" y="229322"/>
            <a:ext cx="6769623" cy="4906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 defTabSz="914305"/>
            <a:r>
              <a:rPr lang="fr-FR" sz="2400" dirty="0" err="1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CTEau</a:t>
            </a:r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2023-2025 : programme d’actions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320232" y="1889194"/>
            <a:ext cx="1584176" cy="54483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/>
              <a:t>15,9 km </a:t>
            </a:r>
          </a:p>
          <a:p>
            <a:pPr algn="ctr"/>
            <a:r>
              <a:rPr lang="fr-FR" sz="1600" dirty="0"/>
              <a:t>3 sites lit majeur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7389751" y="3235007"/>
            <a:ext cx="1034937" cy="54483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600"/>
            </a:lvl1pPr>
          </a:lstStyle>
          <a:p>
            <a:r>
              <a:rPr lang="fr-FR" dirty="0"/>
              <a:t>81 </a:t>
            </a:r>
            <a:r>
              <a:rPr lang="fr-FR" sz="1050" dirty="0"/>
              <a:t>petits </a:t>
            </a:r>
            <a:r>
              <a:rPr lang="fr-FR" sz="1050" dirty="0" err="1"/>
              <a:t>ouvr</a:t>
            </a:r>
            <a:r>
              <a:rPr lang="fr-FR" sz="1050" dirty="0"/>
              <a:t>.</a:t>
            </a:r>
            <a:endParaRPr lang="fr-FR" dirty="0"/>
          </a:p>
          <a:p>
            <a:r>
              <a:rPr lang="fr-FR" dirty="0"/>
              <a:t>8</a:t>
            </a:r>
            <a:r>
              <a:rPr lang="fr-FR" sz="1050" dirty="0"/>
              <a:t> grands </a:t>
            </a:r>
            <a:r>
              <a:rPr lang="fr-FR" sz="1050" dirty="0" err="1"/>
              <a:t>ouvr</a:t>
            </a:r>
            <a:r>
              <a:rPr lang="fr-FR" sz="1050" dirty="0"/>
              <a:t>.</a:t>
            </a:r>
            <a:r>
              <a:rPr lang="fr-FR" dirty="0"/>
              <a:t> 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7389751" y="3827207"/>
            <a:ext cx="1034937" cy="54483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/>
              <a:t>3 </a:t>
            </a:r>
            <a:r>
              <a:rPr lang="fr-FR" sz="1050" dirty="0"/>
              <a:t>petits </a:t>
            </a:r>
            <a:r>
              <a:rPr lang="fr-FR" sz="1050" dirty="0" err="1"/>
              <a:t>ouvr</a:t>
            </a:r>
            <a:r>
              <a:rPr lang="fr-FR" sz="1050" dirty="0"/>
              <a:t>.</a:t>
            </a:r>
          </a:p>
          <a:p>
            <a:pPr algn="ctr"/>
            <a:r>
              <a:rPr lang="fr-FR" sz="1600" dirty="0"/>
              <a:t>1</a:t>
            </a:r>
            <a:r>
              <a:rPr lang="fr-FR" sz="1050" dirty="0"/>
              <a:t> grand </a:t>
            </a:r>
            <a:r>
              <a:rPr lang="fr-FR" sz="1050" dirty="0" err="1"/>
              <a:t>ouvr</a:t>
            </a:r>
            <a:r>
              <a:rPr lang="fr-FR" sz="1050" dirty="0"/>
              <a:t>.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1223888" y="3460052"/>
            <a:ext cx="936105" cy="27241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600"/>
            </a:lvl1pPr>
          </a:lstStyle>
          <a:p>
            <a:r>
              <a:rPr lang="fr-FR" dirty="0"/>
              <a:t>3,2 km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1223889" y="3723446"/>
            <a:ext cx="936104" cy="27241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/>
              <a:t>1,6 km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4608264" y="5955694"/>
            <a:ext cx="936104" cy="27241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/>
              <a:t>47,5 km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1583928" y="6026998"/>
            <a:ext cx="1656184" cy="417135"/>
          </a:xfrm>
          <a:prstGeom prst="roundRect">
            <a:avLst/>
          </a:prstGeom>
          <a:solidFill>
            <a:srgbClr val="D6C69A"/>
          </a:solidFill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4">
                    <a:lumMod val="50000"/>
                  </a:schemeClr>
                </a:solidFill>
              </a:rPr>
              <a:t>Règlement d’eau </a:t>
            </a:r>
            <a:br>
              <a:rPr lang="fr-FR" sz="14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fr-FR" sz="1050" b="1" i="1" dirty="0">
                <a:solidFill>
                  <a:srgbClr val="3BA0BB"/>
                </a:solidFill>
              </a:rPr>
              <a:t>(BV marais du Syl = pilote)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-35643" y="6974750"/>
            <a:ext cx="10115640" cy="508625"/>
            <a:chOff x="-35643" y="6974750"/>
            <a:chExt cx="10115640" cy="508625"/>
          </a:xfrm>
        </p:grpSpPr>
        <p:sp>
          <p:nvSpPr>
            <p:cNvPr id="23" name="ZoneTexte 22"/>
            <p:cNvSpPr txBox="1"/>
            <p:nvPr/>
          </p:nvSpPr>
          <p:spPr>
            <a:xfrm>
              <a:off x="9172876" y="6974750"/>
              <a:ext cx="264737" cy="29554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4" tIns="44997" rIns="90004" bIns="44997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fld id="{409D24C0-C9D8-4DBA-B01F-32F02510F828}" type="slidenum">
                <a:rPr>
                  <a:latin typeface="Segoe UI" panose="020B0502040204020203" pitchFamily="34" charset="0"/>
                  <a:cs typeface="Segoe UI" panose="020B0502040204020203" pitchFamily="34" charset="0"/>
                </a:rPr>
                <a:t>35</a:t>
              </a:fld>
              <a:endParaRPr lang="fr-FR" sz="1000" b="0" i="0" u="none" strike="noStrike" kern="1200" cap="none" spc="0" baseline="0" dirty="0">
                <a:solidFill>
                  <a:srgbClr val="999999"/>
                </a:solidFill>
                <a:uFillTx/>
                <a:latin typeface="Segoe UI" panose="020B0502040204020203" pitchFamily="34" charset="0"/>
                <a:ea typeface="Microsoft YaHei" pitchFamily="2"/>
                <a:cs typeface="Segoe UI" panose="020B0502040204020203" pitchFamily="34" charset="0"/>
              </a:endParaRPr>
            </a:p>
          </p:txBody>
        </p:sp>
        <p:sp>
          <p:nvSpPr>
            <p:cNvPr id="25" name="Connecteur droit 9"/>
            <p:cNvSpPr/>
            <p:nvPr/>
          </p:nvSpPr>
          <p:spPr>
            <a:xfrm>
              <a:off x="9431999" y="7089873"/>
              <a:ext cx="647998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0799">
              <a:solidFill>
                <a:srgbClr val="0092BB"/>
              </a:solidFill>
              <a:prstDash val="solid"/>
              <a:miter/>
            </a:ln>
          </p:spPr>
          <p:txBody>
            <a:bodyPr vert="horz" wrap="none" lIns="95399" tIns="50401" rIns="95399" bIns="50401" anchor="ctr" anchorCtr="0" compatLnSpc="0"/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-35643" y="7313453"/>
              <a:ext cx="9323643" cy="1699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850"/>
                </a:spcAft>
                <a:buNone/>
                <a:tabLst/>
                <a:defRPr sz="10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endParaRPr lang="fr-FR" sz="1000" b="0" i="0" u="none" strike="noStrike" kern="1200" cap="none" spc="0" baseline="0" dirty="0">
                <a:solidFill>
                  <a:srgbClr val="999999"/>
                </a:solidFill>
                <a:uFillTx/>
                <a:latin typeface="Segoe UI" pitchFamily="34"/>
                <a:ea typeface="Sansation-Regular" pitchFamily="34"/>
                <a:cs typeface="Segoe UI" pitchFamily="34"/>
              </a:endParaRP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E3E5679E-06BA-44F2-B74A-9969CB190103}"/>
              </a:ext>
            </a:extLst>
          </p:cNvPr>
          <p:cNvSpPr txBox="1"/>
          <p:nvPr/>
        </p:nvSpPr>
        <p:spPr>
          <a:xfrm>
            <a:off x="1675560" y="5732887"/>
            <a:ext cx="1507735" cy="272415"/>
          </a:xfrm>
          <a:prstGeom prst="roundRect">
            <a:avLst/>
          </a:prstGeom>
          <a:solidFill>
            <a:srgbClr val="FFC000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/>
              <a:t>Lancement 2023</a:t>
            </a:r>
          </a:p>
        </p:txBody>
      </p:sp>
    </p:spTree>
    <p:extLst>
      <p:ext uri="{BB962C8B-B14F-4D97-AF65-F5344CB8AC3E}">
        <p14:creationId xmlns:p14="http://schemas.microsoft.com/office/powerpoint/2010/main" val="684865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ZoneTexte 41">
            <a:extLst>
              <a:ext uri="{FF2B5EF4-FFF2-40B4-BE49-F238E27FC236}">
                <a16:creationId xmlns:a16="http://schemas.microsoft.com/office/drawing/2014/main" id="{F0587AD8-9F34-464F-BF76-BF62DDC634DF}"/>
              </a:ext>
            </a:extLst>
          </p:cNvPr>
          <p:cNvSpPr txBox="1"/>
          <p:nvPr/>
        </p:nvSpPr>
        <p:spPr>
          <a:xfrm>
            <a:off x="431904" y="992401"/>
            <a:ext cx="9288929" cy="6337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Poursuite de la dynamique, sur la base validée en 2019</a:t>
            </a:r>
            <a:endParaRPr lang="fr-FR" sz="2400" i="1" kern="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u="sng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À l’échelle du bassin versant</a:t>
            </a:r>
            <a:endParaRPr lang="fr-FR" sz="20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marL="342900" lvl="0" indent="-342900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dirty="0">
                <a:solidFill>
                  <a:srgbClr val="000000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Amélioration connaissance </a:t>
            </a:r>
            <a:br>
              <a:rPr lang="fr-FR" sz="20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20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Études « qualité des eaux » + « inventaires fonctionnalités ZH </a:t>
            </a:r>
            <a:br>
              <a:rPr lang="fr-FR" sz="20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20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et éléments structurants du paysage »</a:t>
            </a:r>
          </a:p>
          <a:p>
            <a:pPr marL="800100" lvl="1" indent="-342900" hangingPunct="0">
              <a:spcAft>
                <a:spcPts val="600"/>
              </a:spcAft>
              <a:buFont typeface="Wingdings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dirty="0">
                <a:solidFill>
                  <a:schemeClr val="accent5">
                    <a:lumMod val="7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rPr>
              <a:t>2023 lancement du volet « bassin versant » du </a:t>
            </a:r>
            <a:r>
              <a:rPr lang="fr-FR" sz="2000" dirty="0" err="1">
                <a:solidFill>
                  <a:schemeClr val="accent5">
                    <a:lumMod val="7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rPr>
              <a:t>CTEau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rPr>
              <a:t> avec ces 3 études + recrutement d’un technicien qualité des eaux/bocage </a:t>
            </a:r>
          </a:p>
          <a:p>
            <a:pPr marL="342900" lvl="0" indent="-342900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altLang="fr-FR" sz="2000" dirty="0">
                <a:solidFill>
                  <a:srgbClr val="000000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  <a:sym typeface="Wingdings" pitchFamily="2" charset="2"/>
              </a:rPr>
              <a:t>Indicateurs de suivis </a:t>
            </a:r>
            <a:r>
              <a:rPr lang="fr-FR" altLang="fr-FR" sz="20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itchFamily="2" charset="2"/>
              </a:rPr>
              <a:t>(8 de réalisation + 10 de résultats) </a:t>
            </a:r>
          </a:p>
          <a:p>
            <a:pPr marL="800100" lvl="1" indent="-342900" hangingPunct="0">
              <a:spcAft>
                <a:spcPts val="600"/>
              </a:spcAft>
              <a:buFont typeface="Wingdings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altLang="fr-FR" sz="2000" dirty="0">
                <a:solidFill>
                  <a:schemeClr val="accent5">
                    <a:lumMod val="75000"/>
                  </a:schemeClr>
                </a:solidFill>
                <a:latin typeface="Segoe UI" pitchFamily="34"/>
                <a:ea typeface="Microsoft YaHei" pitchFamily="2"/>
                <a:cs typeface="Segoe UI" pitchFamily="34"/>
                <a:sym typeface="Wingdings" pitchFamily="2" charset="2"/>
              </a:rPr>
              <a:t>Poursuite des indicateurs annuels et batterie d’indicateurs « fin de contrat » en 2025, accompagnés de l’étude bilan/reprogrammation</a:t>
            </a:r>
          </a:p>
          <a:p>
            <a:pPr marL="342900" lvl="0" indent="-342900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altLang="fr-FR" sz="2000" dirty="0">
                <a:solidFill>
                  <a:srgbClr val="000000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  <a:sym typeface="Wingdings" pitchFamily="2" charset="2"/>
              </a:rPr>
              <a:t>Volet communication/sensibilisation</a:t>
            </a:r>
          </a:p>
          <a:p>
            <a:pPr marL="800100" lvl="1" indent="-342900" hangingPunct="0">
              <a:spcAft>
                <a:spcPts val="600"/>
              </a:spcAft>
              <a:buFont typeface="Wingdings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altLang="fr-FR" sz="2000" dirty="0">
                <a:solidFill>
                  <a:schemeClr val="accent5">
                    <a:lumMod val="75000"/>
                  </a:schemeClr>
                </a:solidFill>
                <a:latin typeface="Segoe UI" pitchFamily="34"/>
                <a:ea typeface="Microsoft YaHei" pitchFamily="2"/>
                <a:cs typeface="Segoe UI" pitchFamily="34"/>
                <a:sym typeface="Wingdings" pitchFamily="2" charset="2"/>
              </a:rPr>
              <a:t>Poursuite et consolidation via convention avec CPIE Loire Océane</a:t>
            </a:r>
          </a:p>
          <a:p>
            <a:pPr marL="285750" lvl="0" indent="-285750" hangingPunct="0">
              <a:spcAft>
                <a:spcPts val="600"/>
              </a:spcAft>
              <a:buFont typeface="Arial" panose="020B0604020202020204" pitchFamily="34" charset="0"/>
              <a:buChar char="•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altLang="fr-FR" sz="2000" dirty="0">
                <a:solidFill>
                  <a:srgbClr val="000000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  <a:sym typeface="Wingdings" pitchFamily="2" charset="2"/>
              </a:rPr>
              <a:t>Animation</a:t>
            </a:r>
            <a:r>
              <a:rPr lang="fr-FR" altLang="fr-FR" sz="20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itchFamily="2" charset="2"/>
              </a:rPr>
              <a:t> et mise en œuvre (3,5 ETP)</a:t>
            </a:r>
          </a:p>
          <a:p>
            <a:pPr marL="800100" lvl="1" indent="-342900" hangingPunct="0">
              <a:spcAft>
                <a:spcPts val="600"/>
              </a:spcAft>
              <a:buFont typeface="Wingdings"/>
              <a:buChar char="Ä"/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altLang="fr-FR" sz="2000" dirty="0">
                <a:solidFill>
                  <a:schemeClr val="accent5">
                    <a:lumMod val="75000"/>
                  </a:schemeClr>
                </a:solidFill>
                <a:latin typeface="Segoe UI" pitchFamily="34"/>
                <a:ea typeface="Microsoft YaHei" pitchFamily="2"/>
                <a:cs typeface="Segoe UI" pitchFamily="34"/>
                <a:sym typeface="Wingdings" pitchFamily="2" charset="2"/>
              </a:rPr>
              <a:t>Renforcement administratif (0,5 ETP) et recrutement technicien qualité </a:t>
            </a:r>
            <a:br>
              <a:rPr lang="fr-FR" altLang="fr-FR" sz="2000" dirty="0">
                <a:solidFill>
                  <a:schemeClr val="accent5">
                    <a:lumMod val="75000"/>
                  </a:schemeClr>
                </a:solidFill>
                <a:latin typeface="Segoe UI" pitchFamily="34"/>
                <a:ea typeface="Microsoft YaHei" pitchFamily="2"/>
                <a:cs typeface="Segoe UI" pitchFamily="34"/>
                <a:sym typeface="Wingdings" pitchFamily="2" charset="2"/>
              </a:rPr>
            </a:br>
            <a:r>
              <a:rPr lang="fr-FR" altLang="fr-FR" sz="2000" dirty="0">
                <a:solidFill>
                  <a:schemeClr val="accent5">
                    <a:lumMod val="75000"/>
                  </a:schemeClr>
                </a:solidFill>
                <a:latin typeface="Segoe UI" pitchFamily="34"/>
                <a:ea typeface="Microsoft YaHei" pitchFamily="2"/>
                <a:cs typeface="Segoe UI" pitchFamily="34"/>
                <a:sym typeface="Wingdings" pitchFamily="2" charset="2"/>
              </a:rPr>
              <a:t>des eaux/bocage (1 ETP)</a:t>
            </a:r>
            <a:endParaRPr lang="fr-FR" sz="2000" i="1" kern="0" dirty="0">
              <a:solidFill>
                <a:schemeClr val="accent5">
                  <a:lumMod val="75000"/>
                </a:schemeClr>
              </a:solidFill>
              <a:latin typeface="Segoe UI" pitchFamily="34"/>
              <a:ea typeface="Microsoft YaHei" pitchFamily="2"/>
              <a:cs typeface="Segoe UI" pitchFamily="34"/>
            </a:endParaRPr>
          </a:p>
        </p:txBody>
      </p:sp>
      <p:grpSp>
        <p:nvGrpSpPr>
          <p:cNvPr id="34" name="Groupe 33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35" name="Groupe 34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37" name="Image 36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38" name="Ellipse 37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36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39" name="Titre 1"/>
          <p:cNvSpPr txBox="1">
            <a:spLocks/>
          </p:cNvSpPr>
          <p:nvPr/>
        </p:nvSpPr>
        <p:spPr>
          <a:xfrm>
            <a:off x="358921" y="229322"/>
            <a:ext cx="6769623" cy="4906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 defTabSz="914305"/>
            <a:r>
              <a:rPr lang="fr-FR" sz="2400" dirty="0" err="1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CTEau</a:t>
            </a:r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2023-2025 : programme d’actions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-35643" y="6974750"/>
            <a:ext cx="10115640" cy="508625"/>
            <a:chOff x="-35643" y="6974750"/>
            <a:chExt cx="10115640" cy="508625"/>
          </a:xfrm>
        </p:grpSpPr>
        <p:sp>
          <p:nvSpPr>
            <p:cNvPr id="23" name="ZoneTexte 22"/>
            <p:cNvSpPr txBox="1"/>
            <p:nvPr/>
          </p:nvSpPr>
          <p:spPr>
            <a:xfrm>
              <a:off x="9172876" y="6974750"/>
              <a:ext cx="264737" cy="29554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4" tIns="44997" rIns="90004" bIns="44997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fld id="{409D24C0-C9D8-4DBA-B01F-32F02510F828}" type="slidenum">
                <a:rPr>
                  <a:latin typeface="Segoe UI" panose="020B0502040204020203" pitchFamily="34" charset="0"/>
                  <a:cs typeface="Segoe UI" panose="020B0502040204020203" pitchFamily="34" charset="0"/>
                </a:rPr>
                <a:t>36</a:t>
              </a:fld>
              <a:endParaRPr lang="fr-FR" sz="1000" b="0" i="0" u="none" strike="noStrike" kern="1200" cap="none" spc="0" baseline="0" dirty="0">
                <a:solidFill>
                  <a:srgbClr val="999999"/>
                </a:solidFill>
                <a:uFillTx/>
                <a:latin typeface="Segoe UI" panose="020B0502040204020203" pitchFamily="34" charset="0"/>
                <a:ea typeface="Microsoft YaHei" pitchFamily="2"/>
                <a:cs typeface="Segoe UI" panose="020B0502040204020203" pitchFamily="34" charset="0"/>
              </a:endParaRPr>
            </a:p>
          </p:txBody>
        </p:sp>
        <p:sp>
          <p:nvSpPr>
            <p:cNvPr id="25" name="Connecteur droit 9"/>
            <p:cNvSpPr/>
            <p:nvPr/>
          </p:nvSpPr>
          <p:spPr>
            <a:xfrm>
              <a:off x="9431999" y="7089873"/>
              <a:ext cx="647998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0799">
              <a:solidFill>
                <a:srgbClr val="0092BB"/>
              </a:solidFill>
              <a:prstDash val="solid"/>
              <a:miter/>
            </a:ln>
          </p:spPr>
          <p:txBody>
            <a:bodyPr vert="horz" wrap="none" lIns="95399" tIns="50401" rIns="95399" bIns="50401" anchor="ctr" anchorCtr="0" compatLnSpc="0"/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-35643" y="7313453"/>
              <a:ext cx="9323643" cy="1699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850"/>
                </a:spcAft>
                <a:buNone/>
                <a:tabLst/>
                <a:defRPr sz="10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endParaRPr lang="fr-FR" sz="1000" b="0" i="0" u="none" strike="noStrike" kern="1200" cap="none" spc="0" baseline="0" dirty="0">
                <a:solidFill>
                  <a:srgbClr val="999999"/>
                </a:solidFill>
                <a:uFillTx/>
                <a:latin typeface="Segoe UI" pitchFamily="34"/>
                <a:ea typeface="Sansation-Regular" pitchFamily="34"/>
                <a:cs typeface="Segoe UI" pitchFamily="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6579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32052" y="944750"/>
            <a:ext cx="9288929" cy="6337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Enveloppes prévisionnelles </a:t>
            </a:r>
            <a:b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</a:b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par grandes typologies d’actions</a:t>
            </a: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205" kern="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  <a:sym typeface="Wingdings" panose="05000000000000000000" pitchFamily="2" charset="2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172442" y="6974416"/>
            <a:ext cx="347689" cy="295534"/>
          </a:xfrm>
          <a:prstGeom prst="rect">
            <a:avLst/>
          </a:prstGeom>
          <a:noFill/>
          <a:ln>
            <a:noFill/>
          </a:ln>
        </p:spPr>
        <p:txBody>
          <a:bodyPr vert="horz" wrap="none" lIns="89994" tIns="44992" rIns="89994" bIns="44992" anchor="t" anchorCtr="0" compatLnSpc="0">
            <a:spAutoFit/>
          </a:bodyPr>
          <a:lstStyle/>
          <a:p>
            <a:pPr defTabSz="914305" hangingPunct="0"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 sz="1200" kern="0">
                <a:solidFill>
                  <a:srgbClr val="9999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defTabSz="914305" hangingPunct="0">
                <a:defRPr sz="12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t>37</a:t>
            </a:fld>
            <a:endParaRPr lang="fr-FR" sz="1000" dirty="0">
              <a:solidFill>
                <a:srgbClr val="999999"/>
              </a:solidFill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538" y="7089525"/>
            <a:ext cx="64793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89" tIns="50396" rIns="95389" bIns="50396" anchor="ctr" anchorCtr="0" compatLnSpc="0"/>
          <a:lstStyle/>
          <a:p>
            <a:pPr defTabSz="914305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35110" y="7313082"/>
            <a:ext cx="9322664" cy="1699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 algn="r" hangingPunct="0">
              <a:spcAft>
                <a:spcPts val="850"/>
              </a:spcAft>
              <a:defRPr sz="10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endParaRPr lang="fr-FR" sz="1000" dirty="0">
              <a:solidFill>
                <a:srgbClr val="999999"/>
              </a:solidFill>
              <a:latin typeface="Segoe UI" pitchFamily="34"/>
              <a:ea typeface="Sansation-Regular" pitchFamily="34"/>
              <a:cs typeface="Segoe UI" pitchFamily="34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389505" y="-828191"/>
            <a:ext cx="3842846" cy="3600022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30" tIns="45715" rIns="91430" bIns="4571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305"/>
                <a:endParaRPr lang="fr-FR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30" tIns="45715" rIns="91430" bIns="4571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05"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prstClr val="white"/>
                </a:solidFill>
                <a:latin typeface="Arial"/>
                <a:ea typeface="Calibri"/>
                <a:cs typeface="Times New Roman"/>
              </a:endParaRPr>
            </a:p>
            <a:p>
              <a:pPr algn="ctr" defTabSz="914305">
                <a:lnSpc>
                  <a:spcPct val="115000"/>
                </a:lnSpc>
                <a:tabLst>
                  <a:tab pos="3510551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359414" y="229694"/>
            <a:ext cx="6768912" cy="4906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 defTabSz="914305"/>
            <a:r>
              <a:rPr lang="fr-FR" sz="2400" dirty="0" err="1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CTEau</a:t>
            </a:r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2023-2025 : programme d’actions</a:t>
            </a:r>
          </a:p>
        </p:txBody>
      </p:sp>
      <p:graphicFrame>
        <p:nvGraphicFramePr>
          <p:cNvPr id="20" name="Graphique 19">
            <a:extLst>
              <a:ext uri="{FF2B5EF4-FFF2-40B4-BE49-F238E27FC236}">
                <a16:creationId xmlns:a16="http://schemas.microsoft.com/office/drawing/2014/main" id="{3EDC45C0-03F4-4140-A0B4-74E87C98BE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3533208"/>
              </p:ext>
            </p:extLst>
          </p:nvPr>
        </p:nvGraphicFramePr>
        <p:xfrm>
          <a:off x="71760" y="1763613"/>
          <a:ext cx="8696325" cy="5705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AA7820E-0961-493B-8B4A-ECCCD42043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850419"/>
              </p:ext>
            </p:extLst>
          </p:nvPr>
        </p:nvGraphicFramePr>
        <p:xfrm>
          <a:off x="7389505" y="4221670"/>
          <a:ext cx="2627778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6948">
                  <a:extLst>
                    <a:ext uri="{9D8B030D-6E8A-4147-A177-3AD203B41FA5}">
                      <a16:colId xmlns:a16="http://schemas.microsoft.com/office/drawing/2014/main" val="1563323397"/>
                    </a:ext>
                  </a:extLst>
                </a:gridCol>
                <a:gridCol w="2210830">
                  <a:extLst>
                    <a:ext uri="{9D8B030D-6E8A-4147-A177-3AD203B41FA5}">
                      <a16:colId xmlns:a16="http://schemas.microsoft.com/office/drawing/2014/main" val="5014494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Restauration des cours d’eau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9835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Restauration des marais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7422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Lutte EEE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7676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5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Action BV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9677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A06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Indicateurs et évaluation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224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Animation, sensibilisation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9173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79674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35438" y="971821"/>
            <a:ext cx="9288929" cy="6337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  <a:sym typeface="Wingdings" panose="05000000000000000000" pitchFamily="2" charset="2"/>
              </a:rPr>
              <a:t>Plan de financement global</a:t>
            </a:r>
          </a:p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205" kern="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  <a:sym typeface="Wingdings" panose="05000000000000000000" pitchFamily="2" charset="2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172442" y="6974416"/>
            <a:ext cx="347689" cy="295534"/>
          </a:xfrm>
          <a:prstGeom prst="rect">
            <a:avLst/>
          </a:prstGeom>
          <a:noFill/>
          <a:ln>
            <a:noFill/>
          </a:ln>
        </p:spPr>
        <p:txBody>
          <a:bodyPr vert="horz" wrap="none" lIns="89994" tIns="44992" rIns="89994" bIns="44992" anchor="t" anchorCtr="0" compatLnSpc="0">
            <a:spAutoFit/>
          </a:bodyPr>
          <a:lstStyle/>
          <a:p>
            <a:pPr defTabSz="914305" hangingPunct="0"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 sz="1200" kern="0">
                <a:solidFill>
                  <a:srgbClr val="9999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defTabSz="914305" hangingPunct="0">
                <a:defRPr sz="12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t>38</a:t>
            </a:fld>
            <a:endParaRPr lang="fr-FR" sz="1000" dirty="0">
              <a:solidFill>
                <a:srgbClr val="999999"/>
              </a:solidFill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538" y="7089525"/>
            <a:ext cx="64793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89" tIns="50396" rIns="95389" bIns="50396" anchor="ctr" anchorCtr="0" compatLnSpc="0"/>
          <a:lstStyle/>
          <a:p>
            <a:pPr defTabSz="914305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dirty="0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35110" y="7313082"/>
            <a:ext cx="9322664" cy="1699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 algn="r" hangingPunct="0">
              <a:spcAft>
                <a:spcPts val="850"/>
              </a:spcAft>
              <a:defRPr sz="10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endParaRPr lang="fr-FR" sz="1000" dirty="0">
              <a:solidFill>
                <a:srgbClr val="999999"/>
              </a:solidFill>
              <a:latin typeface="Segoe UI" pitchFamily="34"/>
              <a:ea typeface="Sansation-Regular" pitchFamily="34"/>
              <a:cs typeface="Segoe UI" pitchFamily="34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389505" y="-828191"/>
            <a:ext cx="3842846" cy="3600022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30" tIns="45715" rIns="91430" bIns="4571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305"/>
                <a:endParaRPr lang="fr-FR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30" tIns="45715" rIns="91430" bIns="4571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05"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prstClr val="white"/>
                </a:solidFill>
                <a:latin typeface="Arial"/>
                <a:ea typeface="Calibri"/>
                <a:cs typeface="Times New Roman"/>
              </a:endParaRPr>
            </a:p>
            <a:p>
              <a:pPr algn="ctr" defTabSz="914305">
                <a:lnSpc>
                  <a:spcPct val="115000"/>
                </a:lnSpc>
                <a:tabLst>
                  <a:tab pos="3510551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359414" y="229694"/>
            <a:ext cx="6768912" cy="4906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 defTabSz="914305"/>
            <a:r>
              <a:rPr lang="fr-FR" sz="2400" dirty="0" err="1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CTEau</a:t>
            </a:r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2023-2025 : programme d’actions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34AA8E1-33BF-40C8-BBEE-E12A3DA634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481991"/>
              </p:ext>
            </p:extLst>
          </p:nvPr>
        </p:nvGraphicFramePr>
        <p:xfrm>
          <a:off x="356257" y="1403573"/>
          <a:ext cx="9163873" cy="516363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042478">
                  <a:extLst>
                    <a:ext uri="{9D8B030D-6E8A-4147-A177-3AD203B41FA5}">
                      <a16:colId xmlns:a16="http://schemas.microsoft.com/office/drawing/2014/main" val="1685565881"/>
                    </a:ext>
                  </a:extLst>
                </a:gridCol>
                <a:gridCol w="1384601">
                  <a:extLst>
                    <a:ext uri="{9D8B030D-6E8A-4147-A177-3AD203B41FA5}">
                      <a16:colId xmlns:a16="http://schemas.microsoft.com/office/drawing/2014/main" val="1605747912"/>
                    </a:ext>
                  </a:extLst>
                </a:gridCol>
                <a:gridCol w="1129543">
                  <a:extLst>
                    <a:ext uri="{9D8B030D-6E8A-4147-A177-3AD203B41FA5}">
                      <a16:colId xmlns:a16="http://schemas.microsoft.com/office/drawing/2014/main" val="603826688"/>
                    </a:ext>
                  </a:extLst>
                </a:gridCol>
                <a:gridCol w="1238854">
                  <a:extLst>
                    <a:ext uri="{9D8B030D-6E8A-4147-A177-3AD203B41FA5}">
                      <a16:colId xmlns:a16="http://schemas.microsoft.com/office/drawing/2014/main" val="1515469397"/>
                    </a:ext>
                  </a:extLst>
                </a:gridCol>
                <a:gridCol w="1129543">
                  <a:extLst>
                    <a:ext uri="{9D8B030D-6E8A-4147-A177-3AD203B41FA5}">
                      <a16:colId xmlns:a16="http://schemas.microsoft.com/office/drawing/2014/main" val="3809478501"/>
                    </a:ext>
                  </a:extLst>
                </a:gridCol>
                <a:gridCol w="1238854">
                  <a:extLst>
                    <a:ext uri="{9D8B030D-6E8A-4147-A177-3AD203B41FA5}">
                      <a16:colId xmlns:a16="http://schemas.microsoft.com/office/drawing/2014/main" val="1526992198"/>
                    </a:ext>
                  </a:extLst>
                </a:gridCol>
              </a:tblGrid>
              <a:tr h="32413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F2F2F2"/>
                          </a:solidFill>
                          <a:effectLst/>
                          <a:latin typeface="Segoe UI" panose="020B0502040204020203" pitchFamily="34" charset="0"/>
                        </a:rPr>
                        <a:t>€ TTC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F2F2F2"/>
                          </a:solidFill>
                          <a:effectLst/>
                          <a:latin typeface="Segoe UI Semibold" panose="020B0702040204020203" pitchFamily="34" charset="0"/>
                        </a:rPr>
                        <a:t>2023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F2F2F2"/>
                          </a:solidFill>
                          <a:effectLst/>
                          <a:latin typeface="Segoe UI Semibold" panose="020B0702040204020203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F2F2F2"/>
                          </a:solidFill>
                          <a:effectLst/>
                          <a:latin typeface="Segoe UI Semibold" panose="020B0702040204020203" pitchFamily="34" charset="0"/>
                        </a:rPr>
                        <a:t>2025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F2F2F2"/>
                          </a:solidFill>
                          <a:effectLst/>
                          <a:latin typeface="Segoe UI Semibold" panose="020B0702040204020203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F2F2F2"/>
                          </a:solidFill>
                          <a:effectLst/>
                          <a:latin typeface="Segoe UI" panose="020B0502040204020203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656147"/>
                  </a:ext>
                </a:extLst>
              </a:tr>
              <a:tr h="3630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AELB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421 316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383 141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422 381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1 226 837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38%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35493684"/>
                  </a:ext>
                </a:extLst>
              </a:tr>
              <a:tr h="3630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Région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163 867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169 255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190 546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523 668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16%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9323281"/>
                  </a:ext>
                </a:extLst>
              </a:tr>
              <a:tr h="3630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Département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104 000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122 786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113 185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339 971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66542616"/>
                  </a:ext>
                </a:extLst>
              </a:tr>
              <a:tr h="5309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 financements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1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689 183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1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675 181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1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726 112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1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2 090 476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1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65%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561268"/>
                  </a:ext>
                </a:extLst>
              </a:tr>
              <a:tr h="3630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Estuaire et Sillon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327 212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293 284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316 700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937 196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29%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70600327"/>
                  </a:ext>
                </a:extLst>
              </a:tr>
              <a:tr h="3630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Nantes Métropole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34 625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41 131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42 410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118 166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1849758"/>
                  </a:ext>
                </a:extLst>
              </a:tr>
              <a:tr h="3630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 marais Prés du Syl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4 152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8 011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5 319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17 482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57315011"/>
                  </a:ext>
                </a:extLst>
              </a:tr>
              <a:tr h="3630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 marais Cordemais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24 313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4 996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3 672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32 981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60681114"/>
                  </a:ext>
                </a:extLst>
              </a:tr>
              <a:tr h="3630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ASA marais St-Étienne/Couëron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11 921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6 030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2 962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20 913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18301006"/>
                  </a:ext>
                </a:extLst>
              </a:tr>
              <a:tr h="3630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Couëron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1 000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1 000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1 000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3 000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94571407"/>
                  </a:ext>
                </a:extLst>
              </a:tr>
              <a:tr h="5581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Total autofinancements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1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403 224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1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354 452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1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372 063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1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1 129 739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35%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763045"/>
                  </a:ext>
                </a:extLst>
              </a:tr>
              <a:tr h="4831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Total </a:t>
                      </a:r>
                    </a:p>
                  </a:txBody>
                  <a:tcPr marL="0" marR="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1 092 407</a:t>
                      </a:r>
                    </a:p>
                  </a:txBody>
                  <a:tcPr marL="0" marR="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1 029 633</a:t>
                      </a:r>
                    </a:p>
                  </a:txBody>
                  <a:tcPr marL="0" marR="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1 098 175</a:t>
                      </a:r>
                    </a:p>
                  </a:txBody>
                  <a:tcPr marL="0" marR="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3 220 215</a:t>
                      </a:r>
                    </a:p>
                  </a:txBody>
                  <a:tcPr marL="0" marR="0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100%</a:t>
                      </a:r>
                    </a:p>
                  </a:txBody>
                  <a:tcPr marL="0" marR="0" marT="0" marB="0" anchor="ctr"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375768"/>
                  </a:ext>
                </a:extLst>
              </a:tr>
            </a:tbl>
          </a:graphicData>
        </a:graphic>
      </p:graphicFrame>
      <p:grpSp>
        <p:nvGrpSpPr>
          <p:cNvPr id="4" name="Groupe 3">
            <a:extLst>
              <a:ext uri="{FF2B5EF4-FFF2-40B4-BE49-F238E27FC236}">
                <a16:creationId xmlns:a16="http://schemas.microsoft.com/office/drawing/2014/main" id="{17D24275-20B8-4A03-8851-E1FFCCB05B4C}"/>
              </a:ext>
            </a:extLst>
          </p:cNvPr>
          <p:cNvGrpSpPr/>
          <p:nvPr/>
        </p:nvGrpSpPr>
        <p:grpSpPr>
          <a:xfrm>
            <a:off x="2982245" y="6533987"/>
            <a:ext cx="5202152" cy="739270"/>
            <a:chOff x="2982245" y="6533987"/>
            <a:chExt cx="5202152" cy="73927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C5C8C942-A595-48F5-8AF4-386E940B8E6A}"/>
                </a:ext>
              </a:extLst>
            </p:cNvPr>
            <p:cNvSpPr/>
            <p:nvPr/>
          </p:nvSpPr>
          <p:spPr>
            <a:xfrm>
              <a:off x="2982245" y="6660157"/>
              <a:ext cx="4794371" cy="61310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+30% </a:t>
              </a:r>
              <a:r>
                <a:rPr lang="fr-FR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(750 983 €) par rapport au </a:t>
              </a:r>
              <a:r>
                <a:rPr lang="fr-FR" sz="1400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CTEau</a:t>
              </a:r>
              <a:r>
                <a:rPr lang="fr-FR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2023-2025 prévisionnel (2 469 232 € TTC), dont 9% liés aux 1,5 ETP</a:t>
              </a:r>
              <a:endParaRPr lang="fr-FR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" name="Flèche : courbe vers la gauche 1">
              <a:extLst>
                <a:ext uri="{FF2B5EF4-FFF2-40B4-BE49-F238E27FC236}">
                  <a16:creationId xmlns:a16="http://schemas.microsoft.com/office/drawing/2014/main" id="{B6A2AA72-255A-4125-9B24-D3210B6F638D}"/>
                </a:ext>
              </a:extLst>
            </p:cNvPr>
            <p:cNvSpPr/>
            <p:nvPr/>
          </p:nvSpPr>
          <p:spPr>
            <a:xfrm>
              <a:off x="7776616" y="6533987"/>
              <a:ext cx="407781" cy="518294"/>
            </a:xfrm>
            <a:prstGeom prst="curvedLef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794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73285" y="905628"/>
            <a:ext cx="9288929" cy="6337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defTabSz="914305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Transition entre </a:t>
            </a:r>
            <a:r>
              <a:rPr lang="fr-FR" sz="2400" kern="0" dirty="0" err="1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CTEau</a:t>
            </a:r>
            <a:r>
              <a:rPr lang="fr-FR" sz="2400" kern="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 2020-2022 &gt; 2023-2025</a:t>
            </a:r>
            <a:endParaRPr lang="fr-FR" sz="2400" kern="0" dirty="0">
              <a:solidFill>
                <a:srgbClr val="000000"/>
              </a:solidFill>
              <a:latin typeface="Segoe UI Semibold" panose="020B0702040204020203" pitchFamily="34" charset="0"/>
              <a:ea typeface="Microsoft YaHei" pitchFamily="2"/>
              <a:cs typeface="Segoe UI Semibold" panose="020B0702040204020203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172441" y="6974416"/>
            <a:ext cx="264717" cy="295534"/>
          </a:xfrm>
          <a:prstGeom prst="rect">
            <a:avLst/>
          </a:prstGeom>
          <a:noFill/>
          <a:ln>
            <a:noFill/>
          </a:ln>
        </p:spPr>
        <p:txBody>
          <a:bodyPr vert="horz" wrap="none" lIns="89994" tIns="44992" rIns="89994" bIns="44992" anchor="t" anchorCtr="0" compatLnSpc="0">
            <a:spAutoFit/>
          </a:bodyPr>
          <a:lstStyle/>
          <a:p>
            <a:pPr defTabSz="914305" hangingPunct="0"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 sz="1200" kern="0">
                <a:solidFill>
                  <a:srgbClr val="9999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defTabSz="914305" hangingPunct="0">
                <a:defRPr sz="12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t>39</a:t>
            </a:fld>
            <a:endParaRPr lang="fr-FR" sz="1000" dirty="0">
              <a:solidFill>
                <a:srgbClr val="999999"/>
              </a:solidFill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538" y="7089525"/>
            <a:ext cx="64793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89" tIns="50396" rIns="95389" bIns="50396" anchor="ctr" anchorCtr="0" compatLnSpc="0"/>
          <a:lstStyle/>
          <a:p>
            <a:pPr defTabSz="914305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>
              <a:solidFill>
                <a:srgbClr val="000000"/>
              </a:solidFill>
              <a:latin typeface="Arial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389505" y="-828191"/>
            <a:ext cx="3842846" cy="3600022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30" tIns="45715" rIns="91430" bIns="4571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305"/>
                <a:endParaRPr lang="fr-FR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30" tIns="45715" rIns="91430" bIns="4571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05"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prstClr val="white"/>
                  </a:solidFill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prstClr val="white"/>
                </a:solidFill>
                <a:latin typeface="Arial"/>
                <a:ea typeface="Calibri"/>
                <a:cs typeface="Times New Roman"/>
              </a:endParaRPr>
            </a:p>
            <a:p>
              <a:pPr algn="ctr" defTabSz="914305">
                <a:lnSpc>
                  <a:spcPct val="115000"/>
                </a:lnSpc>
                <a:tabLst>
                  <a:tab pos="3510551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359414" y="229694"/>
            <a:ext cx="6768912" cy="4906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 defTabSz="914305"/>
            <a:r>
              <a:rPr lang="fr-FR" sz="2400" dirty="0" err="1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CTEau</a:t>
            </a:r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2023-2025 : programme d’actions</a:t>
            </a:r>
          </a:p>
        </p:txBody>
      </p:sp>
      <p:graphicFrame>
        <p:nvGraphicFramePr>
          <p:cNvPr id="22" name="Diagramme 21"/>
          <p:cNvGraphicFramePr/>
          <p:nvPr>
            <p:extLst/>
          </p:nvPr>
        </p:nvGraphicFramePr>
        <p:xfrm>
          <a:off x="145156" y="1463685"/>
          <a:ext cx="9863188" cy="1236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3" name="Rectangle à coins arrondis 22"/>
          <p:cNvSpPr/>
          <p:nvPr/>
        </p:nvSpPr>
        <p:spPr>
          <a:xfrm>
            <a:off x="1724674" y="3779951"/>
            <a:ext cx="2520015" cy="108000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6" tIns="35996" rIns="35996" bIns="35996" rtlCol="0" anchor="ctr"/>
          <a:lstStyle/>
          <a:p>
            <a:pPr algn="ctr" defTabSz="914305" hangingPunct="0">
              <a:spcAft>
                <a:spcPts val="600"/>
              </a:spcAft>
            </a:pPr>
            <a:r>
              <a:rPr lang="fr-FR" sz="1400" kern="0" dirty="0">
                <a:solidFill>
                  <a:prstClr val="black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Préparation CTEau n°2</a:t>
            </a:r>
            <a:endParaRPr lang="fr-FR" sz="1200" i="1" kern="0" dirty="0">
              <a:solidFill>
                <a:prstClr val="black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defTabSz="914305" hangingPunct="0">
              <a:spcAft>
                <a:spcPts val="600"/>
              </a:spcAft>
            </a:pPr>
            <a:r>
              <a:rPr lang="fr-FR" sz="1200" i="1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rPr>
              <a:t>Possibilité de réajuster programme</a:t>
            </a:r>
            <a:br>
              <a:rPr lang="fr-FR" sz="1200" i="1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1200" i="1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rPr>
              <a:t>- Montants ripisylves</a:t>
            </a:r>
            <a:br>
              <a:rPr lang="fr-FR" sz="1200" i="1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1200" i="1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rPr>
              <a:t>- Sites travaux</a:t>
            </a:r>
            <a:br>
              <a:rPr lang="fr-FR" sz="1200" i="1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1200" i="1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rPr>
              <a:t>- …</a:t>
            </a:r>
          </a:p>
        </p:txBody>
      </p:sp>
      <p:cxnSp>
        <p:nvCxnSpPr>
          <p:cNvPr id="24" name="Connecteur droit 23"/>
          <p:cNvCxnSpPr/>
          <p:nvPr/>
        </p:nvCxnSpPr>
        <p:spPr>
          <a:xfrm flipV="1">
            <a:off x="4244688" y="2051942"/>
            <a:ext cx="0" cy="2468972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à coins arrondis 30"/>
          <p:cNvSpPr/>
          <p:nvPr/>
        </p:nvSpPr>
        <p:spPr>
          <a:xfrm>
            <a:off x="2511874" y="2771945"/>
            <a:ext cx="1445048" cy="86400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6" tIns="35996" rIns="35996" bIns="35996" rtlCol="0" anchor="ctr"/>
          <a:lstStyle/>
          <a:p>
            <a:pPr algn="ctr" defTabSz="914305" hangingPunct="0">
              <a:spcAft>
                <a:spcPts val="600"/>
              </a:spcAft>
            </a:pPr>
            <a:r>
              <a:rPr lang="fr-FR" sz="1400" kern="0" dirty="0">
                <a:solidFill>
                  <a:prstClr val="black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Bilan technique</a:t>
            </a:r>
            <a:r>
              <a:rPr lang="fr-FR" sz="1400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rPr>
              <a:t> en interne</a:t>
            </a:r>
            <a:br>
              <a:rPr lang="fr-FR" sz="1400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1200" i="1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rPr>
              <a:t>(Taux réalisation)</a:t>
            </a:r>
          </a:p>
        </p:txBody>
      </p:sp>
      <p:cxnSp>
        <p:nvCxnSpPr>
          <p:cNvPr id="32" name="Connecteur droit 31"/>
          <p:cNvCxnSpPr>
            <a:cxnSpLocks/>
          </p:cNvCxnSpPr>
          <p:nvPr/>
        </p:nvCxnSpPr>
        <p:spPr>
          <a:xfrm flipV="1">
            <a:off x="3956875" y="2051940"/>
            <a:ext cx="0" cy="1152007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AE8C25C6-6320-446A-B7EC-650656828C64}"/>
              </a:ext>
            </a:extLst>
          </p:cNvPr>
          <p:cNvGrpSpPr/>
          <p:nvPr/>
        </p:nvGrpSpPr>
        <p:grpSpPr>
          <a:xfrm>
            <a:off x="4819399" y="2051645"/>
            <a:ext cx="4396940" cy="4824536"/>
            <a:chOff x="4819399" y="2051645"/>
            <a:chExt cx="4396940" cy="4824536"/>
          </a:xfrm>
        </p:grpSpPr>
        <p:sp>
          <p:nvSpPr>
            <p:cNvPr id="25" name="Rectangle à coins arrondis 24"/>
            <p:cNvSpPr/>
            <p:nvPr/>
          </p:nvSpPr>
          <p:spPr>
            <a:xfrm>
              <a:off x="7771291" y="2915832"/>
              <a:ext cx="1445048" cy="864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6" tIns="35996" rIns="35996" bIns="35996" rtlCol="0" anchor="ctr"/>
            <a:lstStyle/>
            <a:p>
              <a:pPr algn="ctr" defTabSz="914305" hangingPunct="0">
                <a:spcAft>
                  <a:spcPts val="600"/>
                </a:spcAft>
              </a:pPr>
              <a:r>
                <a:rPr lang="fr-FR" sz="1400" kern="0" dirty="0">
                  <a:solidFill>
                    <a:prstClr val="black"/>
                  </a:solidFill>
                  <a:latin typeface="Segoe UI Semibold" panose="020B0702040204020203" pitchFamily="34" charset="0"/>
                  <a:ea typeface="Microsoft YaHei" pitchFamily="2"/>
                  <a:cs typeface="Segoe UI Semibold" panose="020B0702040204020203" pitchFamily="34" charset="0"/>
                </a:rPr>
                <a:t>Bilan global</a:t>
              </a:r>
              <a:r>
                <a:rPr lang="fr-FR" sz="1400" kern="0" dirty="0">
                  <a:solidFill>
                    <a:prstClr val="black"/>
                  </a:solidFill>
                  <a:latin typeface="Segoe UI" pitchFamily="34"/>
                  <a:ea typeface="Microsoft YaHei" pitchFamily="2"/>
                  <a:cs typeface="Segoe UI" pitchFamily="34"/>
                </a:rPr>
                <a:t> externalisé</a:t>
              </a:r>
            </a:p>
          </p:txBody>
        </p:sp>
        <p:cxnSp>
          <p:nvCxnSpPr>
            <p:cNvPr id="26" name="Connecteur droit 25"/>
            <p:cNvCxnSpPr>
              <a:cxnSpLocks/>
            </p:cNvCxnSpPr>
            <p:nvPr/>
          </p:nvCxnSpPr>
          <p:spPr>
            <a:xfrm flipV="1">
              <a:off x="9216338" y="2051645"/>
              <a:ext cx="0" cy="1512168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>
              <a:cxnSpLocks/>
              <a:stCxn id="27" idx="1"/>
            </p:cNvCxnSpPr>
            <p:nvPr/>
          </p:nvCxnSpPr>
          <p:spPr>
            <a:xfrm flipV="1">
              <a:off x="5040312" y="2051944"/>
              <a:ext cx="0" cy="2015926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1F152215-80A7-4376-A11C-956EA2AD3A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9399" y="2051645"/>
              <a:ext cx="0" cy="1368152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B5E5E026-DC7A-4787-BC93-D02EE112984B}"/>
                </a:ext>
              </a:extLst>
            </p:cNvPr>
            <p:cNvCxnSpPr>
              <a:cxnSpLocks/>
              <a:stCxn id="34" idx="1"/>
            </p:cNvCxnSpPr>
            <p:nvPr/>
          </p:nvCxnSpPr>
          <p:spPr>
            <a:xfrm flipV="1">
              <a:off x="5256336" y="2051645"/>
              <a:ext cx="0" cy="2736304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38C74CCE-0E65-44BC-8559-B41F63B305F1}"/>
                </a:ext>
              </a:extLst>
            </p:cNvPr>
            <p:cNvCxnSpPr>
              <a:cxnSpLocks/>
              <a:stCxn id="36" idx="1"/>
            </p:cNvCxnSpPr>
            <p:nvPr/>
          </p:nvCxnSpPr>
          <p:spPr>
            <a:xfrm flipV="1">
              <a:off x="5467472" y="2051645"/>
              <a:ext cx="0" cy="3636291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8D5F66AD-215B-4C69-96A0-5584BF7C43B5}"/>
                </a:ext>
              </a:extLst>
            </p:cNvPr>
            <p:cNvCxnSpPr>
              <a:cxnSpLocks/>
              <a:stCxn id="41" idx="1"/>
            </p:cNvCxnSpPr>
            <p:nvPr/>
          </p:nvCxnSpPr>
          <p:spPr>
            <a:xfrm flipV="1">
              <a:off x="5683496" y="2051645"/>
              <a:ext cx="0" cy="4536505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à coins arrondis 26">
              <a:extLst>
                <a:ext uri="{FF2B5EF4-FFF2-40B4-BE49-F238E27FC236}">
                  <a16:creationId xmlns:a16="http://schemas.microsoft.com/office/drawing/2014/main" id="{37A8FB35-35CF-402A-AD34-A15F1813BFF9}"/>
                </a:ext>
              </a:extLst>
            </p:cNvPr>
            <p:cNvSpPr/>
            <p:nvPr/>
          </p:nvSpPr>
          <p:spPr>
            <a:xfrm>
              <a:off x="5683496" y="6300118"/>
              <a:ext cx="1445048" cy="57606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6" tIns="35996" rIns="35996" bIns="35996" rtlCol="0" anchor="ctr"/>
            <a:lstStyle/>
            <a:p>
              <a:pPr algn="ctr" defTabSz="914305" hangingPunct="0">
                <a:spcAft>
                  <a:spcPts val="600"/>
                </a:spcAft>
              </a:pPr>
              <a:r>
                <a:rPr lang="fr-FR" sz="1400" kern="0" dirty="0">
                  <a:solidFill>
                    <a:schemeClr val="accent2">
                      <a:lumMod val="75000"/>
                    </a:schemeClr>
                  </a:solidFill>
                  <a:latin typeface="Segoe UI Semibold" panose="020B0702040204020203" pitchFamily="34" charset="0"/>
                  <a:ea typeface="Microsoft YaHei" pitchFamily="2"/>
                  <a:cs typeface="Segoe UI Semibold" panose="020B0702040204020203" pitchFamily="34" charset="0"/>
                </a:rPr>
                <a:t>Signature officielle</a:t>
              </a:r>
              <a:endParaRPr lang="fr-FR" sz="1400" kern="0" dirty="0">
                <a:solidFill>
                  <a:schemeClr val="accent2">
                    <a:lumMod val="7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endParaRPr>
            </a:p>
          </p:txBody>
        </p:sp>
        <p:sp>
          <p:nvSpPr>
            <p:cNvPr id="36" name="Rectangle à coins arrondis 26">
              <a:extLst>
                <a:ext uri="{FF2B5EF4-FFF2-40B4-BE49-F238E27FC236}">
                  <a16:creationId xmlns:a16="http://schemas.microsoft.com/office/drawing/2014/main" id="{9667E661-5EDB-4BCD-AF0F-05F2BA9004A5}"/>
                </a:ext>
              </a:extLst>
            </p:cNvPr>
            <p:cNvSpPr/>
            <p:nvPr/>
          </p:nvSpPr>
          <p:spPr>
            <a:xfrm>
              <a:off x="5467472" y="5219998"/>
              <a:ext cx="1445048" cy="93587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6" tIns="35996" rIns="35996" bIns="35996" rtlCol="0" anchor="ctr"/>
            <a:lstStyle/>
            <a:p>
              <a:pPr algn="ctr" defTabSz="914305" hangingPunct="0">
                <a:spcAft>
                  <a:spcPts val="600"/>
                </a:spcAft>
              </a:pPr>
              <a:r>
                <a:rPr lang="fr-FR" sz="1400" kern="0" dirty="0">
                  <a:solidFill>
                    <a:prstClr val="black"/>
                  </a:solidFill>
                  <a:latin typeface="Segoe UI Semibold" panose="020B0702040204020203" pitchFamily="34" charset="0"/>
                  <a:ea typeface="Microsoft YaHei" pitchFamily="2"/>
                  <a:cs typeface="Segoe UI Semibold" panose="020B0702040204020203" pitchFamily="34" charset="0"/>
                </a:rPr>
                <a:t>Éventuels compléments dossier réglementaire?</a:t>
              </a:r>
              <a:endParaRPr lang="fr-FR" sz="1400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endParaRPr>
            </a:p>
          </p:txBody>
        </p:sp>
        <p:sp>
          <p:nvSpPr>
            <p:cNvPr id="34" name="Rectangle à coins arrondis 26">
              <a:extLst>
                <a:ext uri="{FF2B5EF4-FFF2-40B4-BE49-F238E27FC236}">
                  <a16:creationId xmlns:a16="http://schemas.microsoft.com/office/drawing/2014/main" id="{EB3234B8-1AC7-463F-8DF3-5BFC02735D34}"/>
                </a:ext>
              </a:extLst>
            </p:cNvPr>
            <p:cNvSpPr/>
            <p:nvPr/>
          </p:nvSpPr>
          <p:spPr>
            <a:xfrm>
              <a:off x="5256336" y="4499917"/>
              <a:ext cx="1445048" cy="57606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6" tIns="35996" rIns="35996" bIns="35996" rtlCol="0" anchor="ctr"/>
            <a:lstStyle/>
            <a:p>
              <a:pPr algn="ctr" defTabSz="914305" hangingPunct="0">
                <a:spcAft>
                  <a:spcPts val="600"/>
                </a:spcAft>
              </a:pPr>
              <a:r>
                <a:rPr lang="fr-FR" sz="1400" kern="0" dirty="0">
                  <a:solidFill>
                    <a:prstClr val="black"/>
                  </a:solidFill>
                  <a:latin typeface="Segoe UI Semibold" panose="020B0702040204020203" pitchFamily="34" charset="0"/>
                  <a:ea typeface="Microsoft YaHei" pitchFamily="2"/>
                  <a:cs typeface="Segoe UI Semibold" panose="020B0702040204020203" pitchFamily="34" charset="0"/>
                </a:rPr>
                <a:t>Validation financeurs</a:t>
              </a:r>
              <a:endParaRPr lang="fr-FR" sz="1400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endParaRPr>
            </a:p>
          </p:txBody>
        </p:sp>
        <p:sp>
          <p:nvSpPr>
            <p:cNvPr id="27" name="Rectangle à coins arrondis 26"/>
            <p:cNvSpPr/>
            <p:nvPr/>
          </p:nvSpPr>
          <p:spPr>
            <a:xfrm>
              <a:off x="5040312" y="3779838"/>
              <a:ext cx="1445048" cy="57606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6" tIns="35996" rIns="35996" bIns="35996" rtlCol="0" anchor="ctr"/>
            <a:lstStyle/>
            <a:p>
              <a:pPr algn="ctr" defTabSz="914305" hangingPunct="0">
                <a:spcAft>
                  <a:spcPts val="600"/>
                </a:spcAft>
              </a:pPr>
              <a:r>
                <a:rPr lang="fr-FR" sz="1400" kern="0" dirty="0">
                  <a:solidFill>
                    <a:prstClr val="black"/>
                  </a:solidFill>
                  <a:latin typeface="Segoe UI Semibold" panose="020B0702040204020203" pitchFamily="34" charset="0"/>
                  <a:ea typeface="Microsoft YaHei" pitchFamily="2"/>
                  <a:cs typeface="Segoe UI Semibold" panose="020B0702040204020203" pitchFamily="34" charset="0"/>
                </a:rPr>
                <a:t>Validation bureau CLE</a:t>
              </a:r>
              <a:endParaRPr lang="fr-FR" sz="1400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endParaRPr>
            </a:p>
          </p:txBody>
        </p:sp>
        <p:sp>
          <p:nvSpPr>
            <p:cNvPr id="30" name="Rectangle à coins arrondis 26">
              <a:extLst>
                <a:ext uri="{FF2B5EF4-FFF2-40B4-BE49-F238E27FC236}">
                  <a16:creationId xmlns:a16="http://schemas.microsoft.com/office/drawing/2014/main" id="{898535E3-E613-41AA-BC26-3CBE72B17CFE}"/>
                </a:ext>
              </a:extLst>
            </p:cNvPr>
            <p:cNvSpPr/>
            <p:nvPr/>
          </p:nvSpPr>
          <p:spPr>
            <a:xfrm>
              <a:off x="4819400" y="2771725"/>
              <a:ext cx="1445048" cy="864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6" tIns="35996" rIns="35996" bIns="35996" rtlCol="0" anchor="ctr"/>
            <a:lstStyle/>
            <a:p>
              <a:pPr algn="ctr" defTabSz="914305" hangingPunct="0">
                <a:spcAft>
                  <a:spcPts val="600"/>
                </a:spcAft>
              </a:pPr>
              <a:r>
                <a:rPr lang="fr-FR" sz="1400" kern="0" dirty="0">
                  <a:solidFill>
                    <a:prstClr val="black"/>
                  </a:solidFill>
                  <a:latin typeface="Segoe UI Semibold" panose="020B0702040204020203" pitchFamily="34" charset="0"/>
                  <a:ea typeface="Microsoft YaHei" pitchFamily="2"/>
                  <a:cs typeface="Segoe UI Semibold" panose="020B0702040204020203" pitchFamily="34" charset="0"/>
                </a:rPr>
                <a:t>Validation maîtres d’ouvrage</a:t>
              </a:r>
              <a:endParaRPr lang="fr-FR" sz="1400" kern="0" dirty="0">
                <a:solidFill>
                  <a:prstClr val="black"/>
                </a:solidFill>
                <a:latin typeface="Segoe UI" pitchFamily="34"/>
                <a:ea typeface="Microsoft YaHei" pitchFamily="2"/>
                <a:cs typeface="Segoe UI" pitchFamily="34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01339C20-9539-4D47-9AAB-28519E8517AD}"/>
              </a:ext>
            </a:extLst>
          </p:cNvPr>
          <p:cNvGrpSpPr/>
          <p:nvPr/>
        </p:nvGrpSpPr>
        <p:grpSpPr>
          <a:xfrm>
            <a:off x="1430240" y="2520331"/>
            <a:ext cx="3019345" cy="2997791"/>
            <a:chOff x="1430240" y="2520331"/>
            <a:chExt cx="3019345" cy="2997791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0ACCF2EF-7D66-471D-9A41-378B7C0F6CA3}"/>
                </a:ext>
              </a:extLst>
            </p:cNvPr>
            <p:cNvSpPr/>
            <p:nvPr/>
          </p:nvSpPr>
          <p:spPr>
            <a:xfrm>
              <a:off x="1430240" y="2520331"/>
              <a:ext cx="3019345" cy="258884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15F8E58D-C9B5-4344-BD35-3E70E93B29D1}"/>
                </a:ext>
              </a:extLst>
            </p:cNvPr>
            <p:cNvSpPr txBox="1"/>
            <p:nvPr/>
          </p:nvSpPr>
          <p:spPr>
            <a:xfrm>
              <a:off x="1515217" y="5148790"/>
              <a:ext cx="2921212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00B050"/>
                  </a:solidFill>
                  <a:sym typeface="Wingdings" panose="05000000000000000000" pitchFamily="2" charset="2"/>
                </a:rPr>
                <a:t> </a:t>
              </a:r>
              <a:r>
                <a:rPr lang="fr-FR" dirty="0">
                  <a:solidFill>
                    <a:srgbClr val="00B050"/>
                  </a:solidFill>
                </a:rPr>
                <a:t>Validés copil 15/11/22</a:t>
              </a:r>
            </a:p>
          </p:txBody>
        </p:sp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CD97F1A3-97BA-4ADF-970F-E7BE08DD2E70}"/>
              </a:ext>
            </a:extLst>
          </p:cNvPr>
          <p:cNvSpPr txBox="1"/>
          <p:nvPr/>
        </p:nvSpPr>
        <p:spPr>
          <a:xfrm>
            <a:off x="6264448" y="3050465"/>
            <a:ext cx="292121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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En cours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CEB6708-0D0A-496E-87B4-99394AEB43E9}"/>
              </a:ext>
            </a:extLst>
          </p:cNvPr>
          <p:cNvSpPr txBox="1"/>
          <p:nvPr/>
        </p:nvSpPr>
        <p:spPr>
          <a:xfrm>
            <a:off x="6768504" y="4634641"/>
            <a:ext cx="292121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 Mars + mai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4F81794B-9068-494B-8D11-C2ADC1E6E254}"/>
              </a:ext>
            </a:extLst>
          </p:cNvPr>
          <p:cNvSpPr txBox="1"/>
          <p:nvPr/>
        </p:nvSpPr>
        <p:spPr>
          <a:xfrm>
            <a:off x="6485360" y="3889938"/>
            <a:ext cx="292121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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Ce jour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54699EA3-66BF-4D46-A418-DF582148C728}"/>
              </a:ext>
            </a:extLst>
          </p:cNvPr>
          <p:cNvSpPr txBox="1"/>
          <p:nvPr/>
        </p:nvSpPr>
        <p:spPr>
          <a:xfrm>
            <a:off x="7128326" y="6433958"/>
            <a:ext cx="292121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 Mai ou juin?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7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58920" y="974835"/>
            <a:ext cx="9145078" cy="63386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Estuaire et Sillon : un territoire au carrefour </a:t>
            </a:r>
            <a:br>
              <a:rPr lang="fr-FR" sz="24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24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de plusieurs bassins versant</a:t>
            </a: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marL="5467350"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BV Brière-Brivet (39%)</a:t>
            </a:r>
          </a:p>
          <a:p>
            <a:pPr marL="546735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BV </a:t>
            </a:r>
            <a:r>
              <a:rPr lang="fr-FR" sz="1600" dirty="0" err="1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Isac</a:t>
            </a:r>
            <a:r>
              <a:rPr lang="fr-FR" sz="16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 (5%) + autres (2%)</a:t>
            </a:r>
          </a:p>
          <a:p>
            <a:pPr marL="5467350"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BV Sillon &amp; Marais Nord Loire (54%)</a:t>
            </a:r>
          </a:p>
          <a:p>
            <a:pPr marL="5467350"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marL="5467350"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marL="5467350"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marL="5467350"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marL="5467350"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marL="5467350"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marL="5467350"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marL="5467350"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Lien avec Nantes Métropole (convention)</a:t>
            </a: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172876" y="6974750"/>
            <a:ext cx="264737" cy="295544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>
                <a:latin typeface="Segoe UI" panose="020B0502040204020203" pitchFamily="34" charset="0"/>
                <a:cs typeface="Segoe UI" panose="020B0502040204020203" pitchFamily="34" charset="0"/>
              </a:rPr>
              <a:t>4</a:t>
            </a:fld>
            <a:endParaRPr lang="fr-FR" sz="1000" b="0" i="0" u="none" strike="noStrike" kern="1200" cap="none" spc="0" baseline="0" dirty="0">
              <a:solidFill>
                <a:srgbClr val="999999"/>
              </a:solidFill>
              <a:uFillTx/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999" y="7089873"/>
            <a:ext cx="647998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99" tIns="50401" rIns="95399" bIns="50401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358921" y="229322"/>
            <a:ext cx="6769623" cy="4906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/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Contexte du CTEau Sillon &amp; Marais Nord Loire</a:t>
            </a:r>
          </a:p>
        </p:txBody>
      </p:sp>
      <p:pic>
        <p:nvPicPr>
          <p:cNvPr id="18" name="Picture 3" descr="R:\01_Aménagement de l'Espace\016_Eau et Milieux Aquatiques\Cartographies\BV CCES_20191009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9792" y="1907629"/>
            <a:ext cx="5319656" cy="496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2844909" y="5580037"/>
            <a:ext cx="2195403" cy="1365820"/>
          </a:xfrm>
          <a:prstGeom prst="ellipse">
            <a:avLst/>
          </a:prstGeom>
          <a:noFill/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80415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1"/>
          <p:cNvSpPr txBox="1">
            <a:spLocks noGrp="1"/>
          </p:cNvSpPr>
          <p:nvPr>
            <p:ph type="subTitle" idx="4294967295"/>
          </p:nvPr>
        </p:nvSpPr>
        <p:spPr>
          <a:xfrm>
            <a:off x="287784" y="308059"/>
            <a:ext cx="9433049" cy="4108817"/>
          </a:xfrm>
        </p:spPr>
        <p:txBody>
          <a:bodyPr wrap="square" anchor="ctr">
            <a:spAutoFit/>
          </a:bodyPr>
          <a:lstStyle/>
          <a:p>
            <a:pPr lvl="0" algn="ctr"/>
            <a:r>
              <a:rPr lang="fr-FR" sz="3600" dirty="0">
                <a:solidFill>
                  <a:schemeClr val="accent6">
                    <a:lumMod val="75000"/>
                  </a:schemeClr>
                </a:solidFill>
                <a:latin typeface="Segoe UI Light" panose="020B0502040204020203" pitchFamily="34" charset="0"/>
                <a:cs typeface="Segoe UI" pitchFamily="34"/>
              </a:rPr>
              <a:t>MERCI</a:t>
            </a:r>
          </a:p>
          <a:p>
            <a:pPr lvl="0" algn="ctr"/>
            <a:r>
              <a:rPr lang="fr-FR" sz="3600" dirty="0">
                <a:solidFill>
                  <a:srgbClr val="0092BB"/>
                </a:solidFill>
                <a:latin typeface="Segoe UI Light" panose="020B0502040204020203" pitchFamily="34" charset="0"/>
                <a:cs typeface="Segoe UI" pitchFamily="34"/>
              </a:rPr>
              <a:t>Contrat Territorial Eau </a:t>
            </a:r>
            <a:br>
              <a:rPr lang="fr-FR" sz="3600" dirty="0">
                <a:solidFill>
                  <a:srgbClr val="0092BB"/>
                </a:solidFill>
                <a:latin typeface="Segoe UI Light" panose="020B0502040204020203" pitchFamily="34" charset="0"/>
                <a:cs typeface="Segoe UI" pitchFamily="34"/>
              </a:rPr>
            </a:br>
            <a:r>
              <a:rPr lang="fr-FR" sz="3600" dirty="0">
                <a:solidFill>
                  <a:srgbClr val="0092BB"/>
                </a:solidFill>
                <a:latin typeface="Segoe UI Light" panose="020B0502040204020203" pitchFamily="34" charset="0"/>
                <a:cs typeface="Segoe UI" pitchFamily="34"/>
              </a:rPr>
              <a:t>Sillon &amp; Marais Nord Loire </a:t>
            </a:r>
            <a:br>
              <a:rPr lang="fr-FR" sz="3600" dirty="0">
                <a:solidFill>
                  <a:srgbClr val="0092BB"/>
                </a:solidFill>
                <a:latin typeface="Segoe UI Light" panose="020B0502040204020203" pitchFamily="34" charset="0"/>
                <a:cs typeface="Segoe UI" pitchFamily="34"/>
              </a:rPr>
            </a:br>
            <a:r>
              <a:rPr lang="fr-FR" sz="3600" dirty="0">
                <a:solidFill>
                  <a:srgbClr val="0092BB"/>
                </a:solidFill>
                <a:latin typeface="Segoe UI Light" panose="020B0502040204020203" pitchFamily="34" charset="0"/>
                <a:cs typeface="Segoe UI" pitchFamily="34"/>
              </a:rPr>
              <a:t>2020-2022 / 2023-2025</a:t>
            </a:r>
          </a:p>
          <a:p>
            <a:pPr lvl="0" algn="ctr"/>
            <a:r>
              <a:rPr lang="fr-FR" sz="1600" dirty="0">
                <a:latin typeface="Segoe UI Light" panose="020B0502040204020203" pitchFamily="34" charset="0"/>
                <a:cs typeface="Segoe UI" pitchFamily="34"/>
              </a:rPr>
              <a:t>Pour reconquérir le bon état des cours d’eau, marais et zones humides du bassin versant</a:t>
            </a:r>
          </a:p>
          <a:p>
            <a:pPr lvl="0" algn="ctr"/>
            <a:r>
              <a:rPr lang="fr-FR" sz="3600" b="1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" pitchFamily="34"/>
              </a:rPr>
              <a:t>Bureau de la CLE du SAGE Estuaire de la Loire </a:t>
            </a:r>
            <a:r>
              <a:rPr lang="fr-FR" sz="3600" b="1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" pitchFamily="34"/>
                <a:sym typeface="Wingdings"/>
              </a:rPr>
              <a:t>Jeudi 09 février 2023</a:t>
            </a:r>
            <a:r>
              <a:rPr lang="fr-FR" sz="3600" b="1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" pitchFamily="34"/>
              </a:rPr>
              <a:t> 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431801" y="6451599"/>
            <a:ext cx="9361040" cy="720613"/>
            <a:chOff x="143768" y="6199859"/>
            <a:chExt cx="9721079" cy="748329"/>
          </a:xfrm>
        </p:grpSpPr>
        <p:pic>
          <p:nvPicPr>
            <p:cNvPr id="10" name="images2"/>
            <p:cNvPicPr/>
            <p:nvPr/>
          </p:nvPicPr>
          <p:blipFill>
            <a:blip r:embed="rId2" cstate="screen">
              <a:lum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43768" y="6199860"/>
              <a:ext cx="1440160" cy="744254"/>
            </a:xfrm>
            <a:prstGeom prst="rect">
              <a:avLst/>
            </a:prstGeom>
          </p:spPr>
        </p:pic>
        <p:pic>
          <p:nvPicPr>
            <p:cNvPr id="21" name="Picture 6" descr="Résultat de recherche d'images pour &quot;nantes metropole logo&quot;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952" y="6199859"/>
              <a:ext cx="2287471" cy="748329"/>
            </a:xfrm>
            <a:prstGeom prst="rect">
              <a:avLst/>
            </a:prstGeom>
            <a:noFill/>
            <a:ln>
              <a:noFill/>
            </a:ln>
            <a:extLst/>
          </p:spPr>
        </p:pic>
        <p:pic>
          <p:nvPicPr>
            <p:cNvPr id="22" name="Picture 8" descr="Résultat de recherche d'images pour &quot;conservatoire du littoral logo&quot;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216" y="6199860"/>
              <a:ext cx="2416740" cy="744254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23" name="ZoneTexte 2"/>
            <p:cNvSpPr txBox="1"/>
            <p:nvPr/>
          </p:nvSpPr>
          <p:spPr>
            <a:xfrm>
              <a:off x="6768504" y="6300116"/>
              <a:ext cx="3096343" cy="64399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72000" rIns="72000" rtlCol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100" kern="1200" spc="-100" dirty="0">
                  <a:solidFill>
                    <a:srgbClr val="000000"/>
                  </a:solidFill>
                  <a:effectLst/>
                  <a:latin typeface="Segoe UI Semibold"/>
                  <a:ea typeface="Times New Roman"/>
                </a:rPr>
                <a:t>Syndicat des marais des Prés du Syl</a:t>
              </a:r>
              <a:endParaRPr lang="fr-FR" sz="1100" spc="-100" dirty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fr-FR" sz="1100" kern="1200" spc="-100" dirty="0">
                  <a:solidFill>
                    <a:srgbClr val="000000"/>
                  </a:solidFill>
                  <a:effectLst/>
                  <a:latin typeface="Segoe UI Semibold"/>
                  <a:ea typeface="Times New Roman"/>
                </a:rPr>
                <a:t>Syndicat des marais Estuariens de Cordemais</a:t>
              </a:r>
              <a:endParaRPr lang="fr-FR" sz="1100" spc="-100" dirty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fr-FR" sz="1100" kern="1200" spc="-100" dirty="0">
                  <a:solidFill>
                    <a:srgbClr val="000000"/>
                  </a:solidFill>
                  <a:effectLst/>
                  <a:latin typeface="Segoe UI Semibold"/>
                  <a:ea typeface="Times New Roman"/>
                </a:rPr>
                <a:t>Syndicat des marais de Saint-Étienne/Couëron</a:t>
              </a:r>
              <a:endParaRPr lang="fr-FR" sz="1100" spc="-100" dirty="0">
                <a:effectLst/>
                <a:latin typeface="Times New Roman"/>
                <a:ea typeface="Times New Roman"/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15" name="Groupe 14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4" name="Image 3"/>
              <p:cNvPicPr/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</p:spPr>
          </p:pic>
          <p:sp>
            <p:nvSpPr>
              <p:cNvPr id="6" name="Ellipse 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5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  <p:pic>
        <p:nvPicPr>
          <p:cNvPr id="24" name="image5.jpg">
            <a:extLst>
              <a:ext uri="{FF2B5EF4-FFF2-40B4-BE49-F238E27FC236}">
                <a16:creationId xmlns:a16="http://schemas.microsoft.com/office/drawing/2014/main" id="{642D2F9C-7F70-4CBE-9EF4-BAB8A17BAB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0552" y="5508029"/>
            <a:ext cx="1502824" cy="762667"/>
          </a:xfrm>
          <a:prstGeom prst="rect">
            <a:avLst/>
          </a:prstGeom>
          <a:ln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48B9F71-E0FB-4E05-A84F-5EB55B4A8FC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465" y="5536432"/>
            <a:ext cx="1053991" cy="73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 25" descr="C:\Users\mathieu.bourgeois.ASP-CCCE\AppData\Local\Microsoft\Windows\INetCache\Content.Word\Logo-RFIAE-long200px.png">
            <a:extLst>
              <a:ext uri="{FF2B5EF4-FFF2-40B4-BE49-F238E27FC236}">
                <a16:creationId xmlns:a16="http://schemas.microsoft.com/office/drawing/2014/main" id="{67A82474-DAF1-4CB3-A4FB-119F34D8850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589" y="5536051"/>
            <a:ext cx="2965726" cy="730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6911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R:\01_Aménagement de l'Espace\016_Eau et Milieux Aquatiques\Cartographies\Carte BV SMNL_20191010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8" y="1619597"/>
            <a:ext cx="7848872" cy="554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58920" y="974835"/>
            <a:ext cx="9505928" cy="63386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Sillon et Marais Nord Loire : un territoire d’eau</a:t>
            </a:r>
            <a:endParaRPr lang="fr-FR" sz="1600" spc="-3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172876" y="6974750"/>
            <a:ext cx="264737" cy="295544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>
                <a:latin typeface="Segoe UI" panose="020B0502040204020203" pitchFamily="34" charset="0"/>
                <a:cs typeface="Segoe UI" panose="020B0502040204020203" pitchFamily="34" charset="0"/>
              </a:rPr>
              <a:t>5</a:t>
            </a:fld>
            <a:endParaRPr lang="fr-FR" sz="1000" b="0" i="0" u="none" strike="noStrike" kern="1200" cap="none" spc="0" baseline="0" dirty="0">
              <a:solidFill>
                <a:srgbClr val="999999"/>
              </a:solidFill>
              <a:uFillTx/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999" y="7089873"/>
            <a:ext cx="647998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99" tIns="50401" rIns="95399" bIns="50401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4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358921" y="229322"/>
            <a:ext cx="6769623" cy="4906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/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Contexte du CTEau Sillon &amp; Marais Nord Loire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6768504" y="4067868"/>
            <a:ext cx="3240360" cy="2906881"/>
          </a:xfrm>
          <a:prstGeom prst="roundRect">
            <a:avLst/>
          </a:prstGeom>
          <a:solidFill>
            <a:srgbClr val="009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dirty="0">
                <a:solidFill>
                  <a:schemeClr val="bg1"/>
                </a:solidFill>
                <a:latin typeface="Segoe UI" pitchFamily="34"/>
                <a:ea typeface="Microsoft YaHei" pitchFamily="2"/>
                <a:cs typeface="Segoe UI" pitchFamily="34"/>
              </a:rPr>
              <a:t>190 km² </a:t>
            </a:r>
            <a:br>
              <a:rPr lang="fr-FR" sz="1400" dirty="0">
                <a:solidFill>
                  <a:schemeClr val="bg1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1400" dirty="0">
                <a:solidFill>
                  <a:schemeClr val="bg1"/>
                </a:solidFill>
                <a:latin typeface="Segoe UI" pitchFamily="34"/>
                <a:ea typeface="Microsoft YaHei" pitchFamily="2"/>
                <a:cs typeface="Segoe UI" pitchFamily="34"/>
              </a:rPr>
              <a:t>118 km de cours d’eau </a:t>
            </a:r>
            <a:br>
              <a:rPr lang="fr-FR" sz="1400" dirty="0">
                <a:solidFill>
                  <a:schemeClr val="bg1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1400" dirty="0">
                <a:solidFill>
                  <a:schemeClr val="bg1"/>
                </a:solidFill>
                <a:latin typeface="Segoe UI" pitchFamily="34"/>
                <a:ea typeface="Microsoft YaHei" pitchFamily="2"/>
                <a:cs typeface="Segoe UI" pitchFamily="34"/>
              </a:rPr>
              <a:t>748 km de canaux de marais </a:t>
            </a:r>
            <a:br>
              <a:rPr lang="fr-FR" sz="1400" dirty="0">
                <a:solidFill>
                  <a:schemeClr val="bg1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1400" dirty="0">
                <a:solidFill>
                  <a:schemeClr val="bg1"/>
                </a:solidFill>
                <a:latin typeface="Segoe UI" pitchFamily="34"/>
                <a:ea typeface="Microsoft YaHei" pitchFamily="2"/>
                <a:cs typeface="Segoe UI" pitchFamily="34"/>
              </a:rPr>
              <a:t>6 640 ha de zones humides </a:t>
            </a:r>
            <a:br>
              <a:rPr lang="fr-FR" sz="1400" dirty="0">
                <a:solidFill>
                  <a:schemeClr val="bg1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1400" i="1" dirty="0">
                <a:solidFill>
                  <a:schemeClr val="bg1"/>
                </a:solidFill>
                <a:latin typeface="Segoe UI" pitchFamily="34"/>
                <a:ea typeface="Microsoft YaHei" pitchFamily="2"/>
                <a:cs typeface="Segoe UI" pitchFamily="34"/>
              </a:rPr>
              <a:t>(soit 35% du BV)</a:t>
            </a:r>
            <a:endParaRPr lang="fr-FR" sz="1400" dirty="0">
              <a:solidFill>
                <a:schemeClr val="bg1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algn="ctr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dirty="0">
                <a:solidFill>
                  <a:schemeClr val="bg1"/>
                </a:solidFill>
                <a:latin typeface="Segoe UI" pitchFamily="34"/>
                <a:ea typeface="Microsoft YaHei" pitchFamily="2"/>
                <a:cs typeface="Segoe UI" pitchFamily="34"/>
                <a:sym typeface="Symbol"/>
              </a:rPr>
              <a:t></a:t>
            </a: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dirty="0">
                <a:solidFill>
                  <a:schemeClr val="bg1"/>
                </a:solidFill>
                <a:latin typeface="Segoe UI" pitchFamily="34"/>
                <a:ea typeface="Microsoft YaHei" pitchFamily="2"/>
                <a:cs typeface="Segoe UI" pitchFamily="34"/>
              </a:rPr>
              <a:t>2 EPCI « GEMAPI »</a:t>
            </a:r>
            <a:br>
              <a:rPr lang="fr-FR" sz="1400" dirty="0">
                <a:solidFill>
                  <a:schemeClr val="bg1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1400" dirty="0">
                <a:solidFill>
                  <a:schemeClr val="bg1"/>
                </a:solidFill>
                <a:latin typeface="Segoe UI" pitchFamily="34"/>
                <a:ea typeface="Microsoft YaHei" pitchFamily="2"/>
                <a:cs typeface="Segoe UI" pitchFamily="34"/>
              </a:rPr>
              <a:t>3 syndicats de marais (ASA)</a:t>
            </a:r>
            <a:br>
              <a:rPr lang="fr-FR" sz="1400" dirty="0">
                <a:solidFill>
                  <a:schemeClr val="bg1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1400" spc="-30" dirty="0">
                <a:solidFill>
                  <a:schemeClr val="bg1"/>
                </a:solidFill>
                <a:latin typeface="Segoe UI" pitchFamily="34"/>
                <a:ea typeface="Microsoft YaHei" pitchFamily="2"/>
                <a:cs typeface="Segoe UI" pitchFamily="34"/>
              </a:rPr>
              <a:t>Périmètre Conservatoire du Littoral</a:t>
            </a:r>
            <a:endParaRPr lang="fr-FR" sz="1400" dirty="0">
              <a:solidFill>
                <a:schemeClr val="bg1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algn="ctr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dirty="0">
                <a:solidFill>
                  <a:schemeClr val="bg1"/>
                </a:solidFill>
                <a:latin typeface="Segoe UI" pitchFamily="34"/>
                <a:ea typeface="Microsoft YaHei" pitchFamily="2"/>
                <a:cs typeface="Segoe UI" pitchFamily="34"/>
                <a:sym typeface="Symbol"/>
              </a:rPr>
              <a:t></a:t>
            </a:r>
          </a:p>
          <a:p>
            <a:pPr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spc="-30" dirty="0">
                <a:solidFill>
                  <a:schemeClr val="bg1"/>
                </a:solidFill>
                <a:latin typeface="Segoe UI" pitchFamily="34"/>
                <a:ea typeface="Microsoft YaHei" pitchFamily="2"/>
                <a:cs typeface="Segoe UI" pitchFamily="34"/>
              </a:rPr>
              <a:t>SAGE Estuaire de la Loire</a:t>
            </a:r>
          </a:p>
        </p:txBody>
      </p:sp>
      <p:pic>
        <p:nvPicPr>
          <p:cNvPr id="20" name="image2.jpg" descr="Résultat de recherche d'images pour &quot;marais nord loire sage estuaire&quot;">
            <a:extLst>
              <a:ext uri="{FF2B5EF4-FFF2-40B4-BE49-F238E27FC236}">
                <a16:creationId xmlns:a16="http://schemas.microsoft.com/office/drawing/2014/main" id="{D1FCD44B-650D-499E-BED7-443AD645DF00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7734696" y="2884685"/>
            <a:ext cx="1719598" cy="988769"/>
          </a:xfrm>
          <a:prstGeom prst="rect">
            <a:avLst/>
          </a:prstGeom>
          <a:ln w="9525">
            <a:solidFill>
              <a:srgbClr val="595959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1197051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R:\01_Aménagement de l'Espace\016_Eau et Milieux Aquatiques\Cartographies\Carte ÉtatME BV SMNL_20191010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8" y="1619597"/>
            <a:ext cx="7848872" cy="554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58920" y="974835"/>
            <a:ext cx="9145078" cy="63386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3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DCE &gt; milieux aquatiques en état moyen à médiocre </a:t>
            </a:r>
            <a:endParaRPr lang="fr-FR" sz="2300" i="1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172876" y="6974750"/>
            <a:ext cx="264737" cy="295544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>
                <a:latin typeface="Segoe UI" panose="020B0502040204020203" pitchFamily="34" charset="0"/>
                <a:cs typeface="Segoe UI" panose="020B0502040204020203" pitchFamily="34" charset="0"/>
              </a:rPr>
              <a:t>6</a:t>
            </a:fld>
            <a:endParaRPr lang="fr-FR" sz="1000" b="0" i="0" u="none" strike="noStrike" kern="1200" cap="none" spc="0" baseline="0" dirty="0">
              <a:solidFill>
                <a:srgbClr val="999999"/>
              </a:solidFill>
              <a:uFillTx/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999" y="7089873"/>
            <a:ext cx="647998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99" tIns="50401" rIns="95399" bIns="50401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35643" y="7313453"/>
            <a:ext cx="9323643" cy="1699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None/>
              <a:tabLst/>
              <a:defRPr sz="10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endParaRPr lang="fr-FR" sz="1000" b="0" i="0" u="none" strike="noStrike" kern="1200" cap="none" spc="0" baseline="0" dirty="0">
              <a:solidFill>
                <a:srgbClr val="999999"/>
              </a:solidFill>
              <a:uFillTx/>
              <a:latin typeface="Segoe UI" pitchFamily="34"/>
              <a:ea typeface="Sansation-Regular" pitchFamily="34"/>
              <a:cs typeface="Segoe UI" pitchFamily="34"/>
            </a:endParaRP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358921" y="229322"/>
            <a:ext cx="6769623" cy="4906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/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Contexte du CTEau Sillon &amp; Marais Nord Loire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69637" y="7128092"/>
            <a:ext cx="9323643" cy="1699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 hangingPunct="0">
              <a:spcAft>
                <a:spcPts val="850"/>
              </a:spcAft>
              <a:defRPr sz="10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r>
              <a:rPr lang="fr-FR" sz="1000" b="0" i="1" u="none" strike="noStrike" kern="1200" cap="none" spc="0" baseline="0" dirty="0">
                <a:solidFill>
                  <a:srgbClr val="999999"/>
                </a:solidFill>
                <a:uFillTx/>
                <a:latin typeface="Segoe UI" pitchFamily="34"/>
                <a:ea typeface="Sansation-Regular" pitchFamily="34"/>
                <a:cs typeface="Segoe UI" pitchFamily="34"/>
              </a:rPr>
              <a:t>Source : AELB état des lieux 2017</a:t>
            </a:r>
            <a:r>
              <a:rPr lang="fr-FR" sz="1000" b="0" i="1" u="none" strike="noStrike" kern="1200" cap="none" spc="0" dirty="0">
                <a:solidFill>
                  <a:srgbClr val="999999"/>
                </a:solidFill>
                <a:uFillTx/>
                <a:latin typeface="Segoe UI" pitchFamily="34"/>
                <a:ea typeface="Sansation-Regular" pitchFamily="34"/>
                <a:cs typeface="Segoe UI" pitchFamily="34"/>
              </a:rPr>
              <a:t> (validation Comité de Bassin du 12/12/2019)</a:t>
            </a:r>
            <a:endParaRPr lang="fr-FR" sz="1000" b="0" i="1" u="none" strike="noStrike" kern="1200" cap="none" spc="0" baseline="0" dirty="0">
              <a:solidFill>
                <a:srgbClr val="999999"/>
              </a:solidFill>
              <a:uFillTx/>
              <a:latin typeface="Segoe UI" pitchFamily="34"/>
              <a:ea typeface="Sansation-Regular" pitchFamily="34"/>
              <a:cs typeface="Segoe UI" pitchFamily="34"/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4176216" y="3779837"/>
            <a:ext cx="5851241" cy="1971511"/>
            <a:chOff x="7232923" y="3928080"/>
            <a:chExt cx="5851241" cy="1971511"/>
          </a:xfrm>
          <a:solidFill>
            <a:srgbClr val="FF9933">
              <a:alpha val="50196"/>
            </a:srgbClr>
          </a:solidFill>
        </p:grpSpPr>
        <p:sp>
          <p:nvSpPr>
            <p:cNvPr id="28" name="ZoneTexte 27"/>
            <p:cNvSpPr txBox="1"/>
            <p:nvPr/>
          </p:nvSpPr>
          <p:spPr>
            <a:xfrm>
              <a:off x="9742667" y="4576152"/>
              <a:ext cx="3341497" cy="132343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hangingPunct="0">
                <a:spcAft>
                  <a:spcPts val="600"/>
                </a:spcAft>
                <a:defRPr sz="32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dirty="0">
                  <a:solidFill>
                    <a:srgbClr val="000000"/>
                  </a:solidFill>
                  <a:latin typeface="Segoe UI" pitchFamily="34"/>
                  <a:ea typeface="Microsoft YaHei" pitchFamily="2"/>
                  <a:cs typeface="Segoe UI" pitchFamily="34"/>
                </a:rPr>
                <a:t>2 masses d’eau cours d’eau </a:t>
              </a:r>
              <a:br>
                <a:rPr lang="fr-FR" sz="1600" dirty="0">
                  <a:solidFill>
                    <a:srgbClr val="000000"/>
                  </a:solidFill>
                  <a:latin typeface="Segoe UI" pitchFamily="34"/>
                  <a:ea typeface="Microsoft YaHei" pitchFamily="2"/>
                  <a:cs typeface="Segoe UI" pitchFamily="34"/>
                </a:rPr>
              </a:br>
              <a:r>
                <a:rPr lang="fr-FR" sz="1600" dirty="0">
                  <a:solidFill>
                    <a:srgbClr val="000000"/>
                  </a:solidFill>
                  <a:latin typeface="Segoe UI" pitchFamily="34"/>
                  <a:ea typeface="Microsoft YaHei" pitchFamily="2"/>
                  <a:cs typeface="Segoe UI" pitchFamily="34"/>
                  <a:sym typeface="Wingdings"/>
                </a:rPr>
                <a:t> </a:t>
              </a:r>
              <a:r>
                <a:rPr lang="fr-FR" sz="1600" dirty="0">
                  <a:solidFill>
                    <a:srgbClr val="000000"/>
                  </a:solidFill>
                  <a:latin typeface="Segoe UI" pitchFamily="34"/>
                  <a:ea typeface="Microsoft YaHei" pitchFamily="2"/>
                  <a:cs typeface="Segoe UI" pitchFamily="34"/>
                </a:rPr>
                <a:t>état médiocre </a:t>
              </a:r>
              <a:br>
                <a:rPr lang="fr-FR" sz="1600" dirty="0">
                  <a:solidFill>
                    <a:srgbClr val="000000"/>
                  </a:solidFill>
                  <a:latin typeface="Segoe UI" pitchFamily="34"/>
                  <a:ea typeface="Microsoft YaHei" pitchFamily="2"/>
                  <a:cs typeface="Segoe UI" pitchFamily="34"/>
                </a:rPr>
              </a:br>
              <a:r>
                <a:rPr lang="fr-FR" sz="1600" i="1" dirty="0">
                  <a:solidFill>
                    <a:schemeClr val="bg1">
                      <a:lumMod val="50000"/>
                    </a:schemeClr>
                  </a:solidFill>
                  <a:latin typeface="Segoe UI" pitchFamily="34"/>
                  <a:ea typeface="Microsoft YaHei" pitchFamily="2"/>
                  <a:cs typeface="Segoe UI" pitchFamily="34"/>
                </a:rPr>
                <a:t> (enjeux morphologie, continuité, </a:t>
              </a:r>
              <a:br>
                <a:rPr lang="fr-FR" sz="1600" i="1" dirty="0">
                  <a:solidFill>
                    <a:schemeClr val="bg1">
                      <a:lumMod val="50000"/>
                    </a:schemeClr>
                  </a:solidFill>
                  <a:latin typeface="Segoe UI" pitchFamily="34"/>
                  <a:ea typeface="Microsoft YaHei" pitchFamily="2"/>
                  <a:cs typeface="Segoe UI" pitchFamily="34"/>
                </a:rPr>
              </a:br>
              <a:r>
                <a:rPr lang="fr-FR" sz="1600" i="1" dirty="0">
                  <a:solidFill>
                    <a:schemeClr val="bg1">
                      <a:lumMod val="50000"/>
                    </a:schemeClr>
                  </a:solidFill>
                  <a:latin typeface="Segoe UI" pitchFamily="34"/>
                  <a:ea typeface="Microsoft YaHei" pitchFamily="2"/>
                  <a:cs typeface="Segoe UI" pitchFamily="34"/>
                </a:rPr>
                <a:t> hydrologie, </a:t>
              </a:r>
              <a:r>
                <a:rPr lang="fr-FR" sz="1600" i="1" dirty="0" err="1">
                  <a:solidFill>
                    <a:schemeClr val="bg1">
                      <a:lumMod val="50000"/>
                    </a:schemeClr>
                  </a:solidFill>
                  <a:latin typeface="Segoe UI" pitchFamily="34"/>
                  <a:ea typeface="Microsoft YaHei" pitchFamily="2"/>
                  <a:cs typeface="Segoe UI" pitchFamily="34"/>
                </a:rPr>
                <a:t>macropolluants</a:t>
              </a:r>
              <a:r>
                <a:rPr lang="fr-FR" sz="1600" i="1" dirty="0">
                  <a:solidFill>
                    <a:schemeClr val="bg1">
                      <a:lumMod val="50000"/>
                    </a:schemeClr>
                  </a:solidFill>
                  <a:latin typeface="Segoe UI" pitchFamily="34"/>
                  <a:ea typeface="Microsoft YaHei" pitchFamily="2"/>
                  <a:cs typeface="Segoe UI" pitchFamily="34"/>
                </a:rPr>
                <a:t>)</a:t>
              </a:r>
              <a:br>
                <a:rPr lang="fr-FR" sz="1600" i="1" dirty="0">
                  <a:solidFill>
                    <a:schemeClr val="bg1">
                      <a:lumMod val="50000"/>
                    </a:schemeClr>
                  </a:solidFill>
                  <a:latin typeface="Segoe UI" pitchFamily="34"/>
                  <a:ea typeface="Microsoft YaHei" pitchFamily="2"/>
                  <a:cs typeface="Segoe UI" pitchFamily="34"/>
                </a:rPr>
              </a:br>
              <a:r>
                <a:rPr lang="fr-FR" sz="1600" dirty="0">
                  <a:solidFill>
                    <a:srgbClr val="000000"/>
                  </a:solidFill>
                  <a:latin typeface="Segoe UI" pitchFamily="34"/>
                  <a:ea typeface="Microsoft YaHei" pitchFamily="2"/>
                  <a:cs typeface="Segoe UI" pitchFamily="34"/>
                  <a:sym typeface="Wingdings"/>
                </a:rPr>
                <a:t> </a:t>
              </a:r>
              <a:r>
                <a:rPr lang="fr-FR" sz="1600" dirty="0">
                  <a:solidFill>
                    <a:srgbClr val="000000"/>
                  </a:solidFill>
                  <a:latin typeface="Segoe UI" pitchFamily="34"/>
                  <a:ea typeface="Microsoft YaHei" pitchFamily="2"/>
                  <a:cs typeface="Segoe UI" pitchFamily="34"/>
                </a:rPr>
                <a:t>objectif bon état 2027</a:t>
              </a:r>
            </a:p>
          </p:txBody>
        </p:sp>
        <p:cxnSp>
          <p:nvCxnSpPr>
            <p:cNvPr id="29" name="Connecteur droit avec flèche 28"/>
            <p:cNvCxnSpPr>
              <a:cxnSpLocks/>
              <a:stCxn id="28" idx="1"/>
            </p:cNvCxnSpPr>
            <p:nvPr/>
          </p:nvCxnSpPr>
          <p:spPr>
            <a:xfrm flipH="1" flipV="1">
              <a:off x="8025011" y="4648160"/>
              <a:ext cx="1717656" cy="589712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>
              <a:cxnSpLocks/>
              <a:stCxn id="28" idx="1"/>
            </p:cNvCxnSpPr>
            <p:nvPr/>
          </p:nvCxnSpPr>
          <p:spPr>
            <a:xfrm flipH="1" flipV="1">
              <a:off x="7232923" y="3928080"/>
              <a:ext cx="2509744" cy="1309792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/>
          <p:cNvGrpSpPr/>
          <p:nvPr/>
        </p:nvGrpSpPr>
        <p:grpSpPr>
          <a:xfrm>
            <a:off x="3240112" y="5003974"/>
            <a:ext cx="6787345" cy="1869305"/>
            <a:chOff x="6235347" y="5326559"/>
            <a:chExt cx="6787345" cy="1869305"/>
          </a:xfrm>
        </p:grpSpPr>
        <p:sp>
          <p:nvSpPr>
            <p:cNvPr id="33" name="ZoneTexte 32"/>
            <p:cNvSpPr txBox="1"/>
            <p:nvPr/>
          </p:nvSpPr>
          <p:spPr>
            <a:xfrm>
              <a:off x="9681195" y="6118646"/>
              <a:ext cx="3341497" cy="107721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hangingPunct="0">
                <a:spcAft>
                  <a:spcPts val="600"/>
                </a:spcAft>
                <a:defRPr sz="32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dirty="0">
                  <a:solidFill>
                    <a:srgbClr val="000000"/>
                  </a:solidFill>
                  <a:latin typeface="Segoe UI" pitchFamily="34"/>
                  <a:ea typeface="Microsoft YaHei" pitchFamily="2"/>
                  <a:cs typeface="Segoe UI" pitchFamily="34"/>
                </a:rPr>
                <a:t>Masse d’eau de transition « Loire » </a:t>
              </a:r>
              <a:br>
                <a:rPr lang="fr-FR" sz="1600" dirty="0">
                  <a:solidFill>
                    <a:srgbClr val="000000"/>
                  </a:solidFill>
                  <a:latin typeface="Segoe UI" pitchFamily="34"/>
                  <a:ea typeface="Microsoft YaHei" pitchFamily="2"/>
                  <a:cs typeface="Segoe UI" pitchFamily="34"/>
                </a:rPr>
              </a:br>
              <a:r>
                <a:rPr lang="fr-FR" sz="1600" dirty="0">
                  <a:solidFill>
                    <a:srgbClr val="000000"/>
                  </a:solidFill>
                  <a:latin typeface="Segoe UI" pitchFamily="34"/>
                  <a:ea typeface="Microsoft YaHei" pitchFamily="2"/>
                  <a:cs typeface="Segoe UI" pitchFamily="34"/>
                  <a:sym typeface="Wingdings"/>
                </a:rPr>
                <a:t> </a:t>
              </a:r>
              <a:r>
                <a:rPr lang="fr-FR" sz="1600" dirty="0">
                  <a:solidFill>
                    <a:srgbClr val="000000"/>
                  </a:solidFill>
                  <a:latin typeface="Segoe UI" pitchFamily="34"/>
                  <a:ea typeface="Microsoft YaHei" pitchFamily="2"/>
                  <a:cs typeface="Segoe UI" pitchFamily="34"/>
                </a:rPr>
                <a:t>état moyen </a:t>
              </a:r>
              <a:br>
                <a:rPr lang="fr-FR" sz="1600" dirty="0">
                  <a:solidFill>
                    <a:srgbClr val="000000"/>
                  </a:solidFill>
                  <a:latin typeface="Segoe UI" pitchFamily="34"/>
                  <a:ea typeface="Microsoft YaHei" pitchFamily="2"/>
                  <a:cs typeface="Segoe UI" pitchFamily="34"/>
                </a:rPr>
              </a:br>
              <a:r>
                <a:rPr lang="fr-FR" sz="1600" dirty="0">
                  <a:solidFill>
                    <a:schemeClr val="bg1">
                      <a:lumMod val="50000"/>
                    </a:schemeClr>
                  </a:solidFill>
                  <a:latin typeface="Segoe UI" pitchFamily="34"/>
                  <a:ea typeface="Microsoft YaHei" pitchFamily="2"/>
                  <a:cs typeface="Segoe UI" pitchFamily="34"/>
                </a:rPr>
                <a:t> </a:t>
              </a:r>
              <a:r>
                <a:rPr lang="fr-FR" sz="1600" i="1" dirty="0">
                  <a:solidFill>
                    <a:schemeClr val="bg1">
                      <a:lumMod val="50000"/>
                    </a:schemeClr>
                  </a:solidFill>
                  <a:latin typeface="Segoe UI" pitchFamily="34"/>
                  <a:ea typeface="Microsoft YaHei" pitchFamily="2"/>
                  <a:cs typeface="Segoe UI" pitchFamily="34"/>
                </a:rPr>
                <a:t>(enjeu poissons)</a:t>
              </a:r>
              <a:br>
                <a:rPr lang="fr-FR" sz="1600" dirty="0">
                  <a:solidFill>
                    <a:schemeClr val="bg1">
                      <a:lumMod val="50000"/>
                    </a:schemeClr>
                  </a:solidFill>
                  <a:latin typeface="Segoe UI" pitchFamily="34"/>
                  <a:ea typeface="Microsoft YaHei" pitchFamily="2"/>
                  <a:cs typeface="Segoe UI" pitchFamily="34"/>
                </a:rPr>
              </a:br>
              <a:r>
                <a:rPr lang="fr-FR" sz="1600" dirty="0">
                  <a:solidFill>
                    <a:srgbClr val="000000"/>
                  </a:solidFill>
                  <a:latin typeface="Segoe UI" pitchFamily="34"/>
                  <a:ea typeface="Microsoft YaHei" pitchFamily="2"/>
                  <a:cs typeface="Segoe UI" pitchFamily="34"/>
                  <a:sym typeface="Wingdings"/>
                </a:rPr>
                <a:t> </a:t>
              </a:r>
              <a:r>
                <a:rPr lang="fr-FR" sz="1600" dirty="0">
                  <a:solidFill>
                    <a:srgbClr val="000000"/>
                  </a:solidFill>
                  <a:latin typeface="Segoe UI" pitchFamily="34"/>
                  <a:ea typeface="Microsoft YaHei" pitchFamily="2"/>
                  <a:cs typeface="Segoe UI" pitchFamily="34"/>
                </a:rPr>
                <a:t>objectif bon potentiel 2027</a:t>
              </a:r>
            </a:p>
          </p:txBody>
        </p:sp>
        <p:cxnSp>
          <p:nvCxnSpPr>
            <p:cNvPr id="34" name="Connecteur droit avec flèche 33"/>
            <p:cNvCxnSpPr>
              <a:cxnSpLocks/>
              <a:stCxn id="33" idx="1"/>
            </p:cNvCxnSpPr>
            <p:nvPr/>
          </p:nvCxnSpPr>
          <p:spPr>
            <a:xfrm flipH="1" flipV="1">
              <a:off x="6235347" y="5326559"/>
              <a:ext cx="3445848" cy="133069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 10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4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169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00259" y="971525"/>
            <a:ext cx="9145078" cy="63386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Composition du comité de pilotage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72876" y="6974750"/>
            <a:ext cx="264737" cy="295544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>
                <a:latin typeface="Segoe UI" panose="020B0502040204020203" pitchFamily="34" charset="0"/>
                <a:cs typeface="Segoe UI" panose="020B0502040204020203" pitchFamily="34" charset="0"/>
              </a:rPr>
              <a:t>7</a:t>
            </a:fld>
            <a:endParaRPr lang="fr-FR" sz="1000" b="0" i="0" u="none" strike="noStrike" kern="1200" cap="none" spc="0" baseline="0" dirty="0">
              <a:solidFill>
                <a:srgbClr val="999999"/>
              </a:solidFill>
              <a:uFillTx/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999" y="7089873"/>
            <a:ext cx="647998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99" tIns="50401" rIns="95399" bIns="50401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35643" y="7313453"/>
            <a:ext cx="9323643" cy="1699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None/>
              <a:tabLst/>
              <a:defRPr sz="10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endParaRPr lang="fr-FR" sz="1000" b="0" i="0" u="none" strike="noStrike" kern="1200" cap="none" spc="0" baseline="0" dirty="0">
              <a:solidFill>
                <a:srgbClr val="999999"/>
              </a:solidFill>
              <a:uFillTx/>
              <a:latin typeface="Segoe UI" pitchFamily="34"/>
              <a:ea typeface="Sansation-Regular" pitchFamily="34"/>
              <a:cs typeface="Segoe UI" pitchFamily="34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358921" y="229322"/>
            <a:ext cx="6769623" cy="4906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/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Contexte du CTEau Sillon &amp; Marais Nord Loire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417194"/>
              </p:ext>
            </p:extLst>
          </p:nvPr>
        </p:nvGraphicFramePr>
        <p:xfrm>
          <a:off x="364786" y="1619597"/>
          <a:ext cx="4027454" cy="50405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23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1796">
                <a:tc row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Communes </a:t>
                      </a:r>
                      <a:br>
                        <a:rPr lang="fr-FR" sz="1400" kern="150" spc="-20" dirty="0">
                          <a:effectLst/>
                        </a:rPr>
                      </a:br>
                      <a:r>
                        <a:rPr lang="fr-FR" sz="1400" kern="150" spc="-20" dirty="0">
                          <a:effectLst/>
                        </a:rPr>
                        <a:t>et EPCI </a:t>
                      </a:r>
                      <a:br>
                        <a:rPr lang="fr-FR" sz="1400" kern="150" spc="-20" dirty="0">
                          <a:effectLst/>
                        </a:rPr>
                      </a:br>
                      <a:r>
                        <a:rPr lang="fr-FR" sz="1400" kern="150" spc="-20" dirty="0">
                          <a:effectLst/>
                        </a:rPr>
                        <a:t>du bassin versant</a:t>
                      </a:r>
                      <a:endParaRPr lang="fr-FR" sz="1400" kern="150" dirty="0">
                        <a:effectLst/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Bouée</a:t>
                      </a:r>
                      <a:endParaRPr lang="fr-FR" sz="1400" kern="150" dirty="0">
                        <a:effectLst/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27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La Chapelle-Launay</a:t>
                      </a:r>
                      <a:endParaRPr lang="fr-FR" sz="1400" kern="150" dirty="0">
                        <a:effectLst/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67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 err="1">
                          <a:effectLst/>
                        </a:rPr>
                        <a:t>Lavau</a:t>
                      </a:r>
                      <a:r>
                        <a:rPr lang="fr-FR" sz="1400" kern="150" spc="-20" dirty="0">
                          <a:effectLst/>
                        </a:rPr>
                        <a:t>-sur-Loire</a:t>
                      </a:r>
                      <a:endParaRPr lang="fr-FR" sz="1400" kern="150" dirty="0">
                        <a:effectLst/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15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 err="1">
                          <a:effectLst/>
                        </a:rPr>
                        <a:t>Malville</a:t>
                      </a:r>
                      <a:endParaRPr lang="fr-FR" sz="1400" kern="150" dirty="0">
                        <a:effectLst/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16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Savenay</a:t>
                      </a:r>
                      <a:endParaRPr lang="fr-FR" sz="1400" kern="150" dirty="0">
                        <a:effectLst/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92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Cordemais</a:t>
                      </a:r>
                      <a:endParaRPr lang="fr-FR" sz="1400" kern="150" dirty="0">
                        <a:effectLst/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16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Saint-Étienne-de-Montluc</a:t>
                      </a:r>
                      <a:endParaRPr lang="fr-FR" sz="1400" kern="150" dirty="0">
                        <a:effectLst/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92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Le Temple de Bretagne</a:t>
                      </a:r>
                      <a:endParaRPr lang="fr-FR" sz="1400" kern="150" dirty="0">
                        <a:effectLst/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28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Couëron</a:t>
                      </a:r>
                      <a:endParaRPr lang="fr-FR" sz="1400" kern="150" dirty="0">
                        <a:effectLst/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04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Nantes Métropole </a:t>
                      </a:r>
                      <a:r>
                        <a:rPr lang="fr-FR" sz="1400" kern="150" spc="-2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</a:t>
                      </a:r>
                      <a:endParaRPr lang="fr-FR" sz="1400" kern="15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965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CC Estuaire et Sillon </a:t>
                      </a:r>
                      <a:r>
                        <a:rPr lang="fr-FR" sz="1400" kern="150" spc="-2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MO/coordinatrice</a:t>
                      </a:r>
                      <a:endParaRPr lang="fr-FR" sz="1400" kern="15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771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3 syndicats </a:t>
                      </a:r>
                      <a:br>
                        <a:rPr lang="fr-FR" sz="1400" kern="150" spc="-20" dirty="0">
                          <a:effectLst/>
                        </a:rPr>
                      </a:br>
                      <a:r>
                        <a:rPr lang="fr-FR" sz="1400" kern="150" spc="-20" dirty="0">
                          <a:effectLst/>
                        </a:rPr>
                        <a:t>de marais</a:t>
                      </a:r>
                      <a:endParaRPr lang="fr-FR" sz="1400" kern="150" dirty="0">
                        <a:effectLst/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Saint-Étienne/Couëron </a:t>
                      </a:r>
                      <a:r>
                        <a:rPr lang="fr-FR" sz="1400" kern="150" spc="-2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</a:t>
                      </a:r>
                      <a:endParaRPr lang="fr-FR" sz="1400" kern="15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093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Estuariens de Cordemais </a:t>
                      </a:r>
                      <a:r>
                        <a:rPr lang="fr-FR" sz="1400" kern="150" spc="-2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</a:t>
                      </a:r>
                      <a:endParaRPr lang="fr-FR" sz="1400" kern="15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395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Prés du Syl </a:t>
                      </a:r>
                      <a:r>
                        <a:rPr lang="fr-FR" sz="1400" kern="150" spc="-2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</a:t>
                      </a:r>
                      <a:endParaRPr lang="fr-FR" sz="1400" kern="15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212599"/>
              </p:ext>
            </p:extLst>
          </p:nvPr>
        </p:nvGraphicFramePr>
        <p:xfrm>
          <a:off x="4608264" y="1619597"/>
          <a:ext cx="5256584" cy="562957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81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4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190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Partenaires </a:t>
                      </a:r>
                      <a:br>
                        <a:rPr lang="fr-FR" sz="1400" kern="150" spc="-20" dirty="0">
                          <a:effectLst/>
                        </a:rPr>
                      </a:br>
                      <a:r>
                        <a:rPr lang="fr-FR" sz="1400" kern="150" spc="-20" dirty="0">
                          <a:effectLst/>
                        </a:rPr>
                        <a:t>financiers</a:t>
                      </a:r>
                      <a:endParaRPr lang="fr-FR" sz="1400" kern="150" dirty="0">
                        <a:effectLst/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Agence de l'eau Loire-Bretagne</a:t>
                      </a:r>
                      <a:endParaRPr lang="fr-FR" sz="1400" kern="150" dirty="0">
                        <a:effectLst/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7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Conseil Régional des Pays de la Loire</a:t>
                      </a:r>
                      <a:endParaRPr lang="fr-FR" sz="1400" kern="150" dirty="0">
                        <a:effectLst/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71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Département de Loire-Atlantique + </a:t>
                      </a:r>
                      <a:r>
                        <a:rPr lang="fr-FR" sz="1400" kern="150" spc="-2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</a:t>
                      </a:r>
                      <a:endParaRPr lang="fr-FR" sz="1400" kern="15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518">
                <a:tc row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Partenaires </a:t>
                      </a:r>
                      <a:br>
                        <a:rPr lang="fr-FR" sz="1400" kern="150" spc="-20" dirty="0">
                          <a:effectLst/>
                        </a:rPr>
                      </a:br>
                      <a:r>
                        <a:rPr lang="fr-FR" sz="1400" kern="150" spc="-20" dirty="0">
                          <a:effectLst/>
                        </a:rPr>
                        <a:t>techniques et institutionnels</a:t>
                      </a:r>
                      <a:endParaRPr lang="fr-FR" sz="1400" kern="150" dirty="0">
                        <a:effectLst/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Syndicat Loire Aval</a:t>
                      </a:r>
                      <a:endParaRPr lang="fr-FR" sz="1400" kern="150" dirty="0">
                        <a:effectLst/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71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Office Français pour la Biodiversité</a:t>
                      </a:r>
                      <a:endParaRPr lang="fr-FR" sz="1400" kern="150" dirty="0">
                        <a:effectLst/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37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DDTM 44</a:t>
                      </a:r>
                      <a:endParaRPr lang="fr-FR" sz="1400" kern="150" dirty="0">
                        <a:effectLst/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4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DREAL Pays de la Loire</a:t>
                      </a:r>
                      <a:endParaRPr lang="fr-FR" sz="1400" kern="150" dirty="0">
                        <a:effectLst/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4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Fédération de pêche (FDPPMA) 44</a:t>
                      </a:r>
                      <a:endParaRPr lang="fr-FR" sz="1400" kern="150" dirty="0">
                        <a:effectLst/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4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Forum des Marais Atlantiques</a:t>
                      </a:r>
                      <a:endParaRPr lang="fr-FR" sz="1400" kern="150" dirty="0">
                        <a:effectLst/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360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40" dirty="0">
                          <a:effectLst/>
                        </a:rPr>
                        <a:t>Conservatoire d'Espaces Naturels </a:t>
                      </a:r>
                      <a:br>
                        <a:rPr lang="fr-FR" sz="1400" kern="150" spc="-40" dirty="0">
                          <a:effectLst/>
                        </a:rPr>
                      </a:br>
                      <a:r>
                        <a:rPr lang="fr-FR" sz="1400" kern="150" spc="-40" dirty="0">
                          <a:effectLst/>
                        </a:rPr>
                        <a:t>des Pays de la Loire</a:t>
                      </a:r>
                      <a:endParaRPr lang="fr-FR" sz="1400" kern="150" dirty="0">
                        <a:effectLst/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965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Chambre d'Agriculture Pays de la Loire</a:t>
                      </a:r>
                      <a:endParaRPr lang="fr-FR" sz="1400" kern="150" dirty="0">
                        <a:effectLst/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771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Syndicat du Bassin Versant du </a:t>
                      </a:r>
                      <a:r>
                        <a:rPr lang="fr-FR" sz="1400" kern="150" spc="-20" dirty="0" err="1">
                          <a:effectLst/>
                        </a:rPr>
                        <a:t>Brivet</a:t>
                      </a:r>
                      <a:endParaRPr lang="fr-FR" sz="1400" kern="150" dirty="0">
                        <a:effectLst/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093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Conservatoire du Littoral </a:t>
                      </a:r>
                      <a:r>
                        <a:rPr lang="fr-FR" sz="1400" kern="150" spc="-2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</a:t>
                      </a:r>
                      <a:endParaRPr lang="fr-FR" sz="1400" kern="15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255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kern="150" spc="-20" dirty="0">
                          <a:effectLst/>
                        </a:rPr>
                        <a:t>Conseil de Développement (Estuaire Sillon)</a:t>
                      </a:r>
                      <a:endParaRPr lang="fr-FR" sz="1400" kern="150" dirty="0">
                        <a:effectLst/>
                        <a:latin typeface="Times New Roman"/>
                        <a:ea typeface="SimSun"/>
                        <a:cs typeface="Lucida Sans"/>
                      </a:endParaRPr>
                    </a:p>
                  </a:txBody>
                  <a:tcPr marL="1422" marR="1422" marT="1422" marB="142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50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58920" y="974835"/>
            <a:ext cx="9145078" cy="63386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L’étude préalable au </a:t>
            </a:r>
            <a:r>
              <a:rPr lang="fr-FR" sz="2400" dirty="0" err="1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CTEau</a:t>
            </a:r>
            <a:r>
              <a:rPr lang="fr-FR" sz="24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 </a:t>
            </a:r>
            <a:r>
              <a:rPr lang="fr-FR" sz="1900" i="1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(ex CTMA Marais Nord Loire)</a:t>
            </a: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</p:txBody>
      </p:sp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862" y="1936818"/>
            <a:ext cx="740380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9172876" y="6974750"/>
            <a:ext cx="264737" cy="295544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fld id="{409D24C0-C9D8-4DBA-B01F-32F02510F828}" type="slidenum">
              <a:rPr>
                <a:latin typeface="Segoe UI" panose="020B0502040204020203" pitchFamily="34" charset="0"/>
                <a:cs typeface="Segoe UI" panose="020B0502040204020203" pitchFamily="34" charset="0"/>
              </a:rPr>
              <a:t>8</a:t>
            </a:fld>
            <a:endParaRPr lang="fr-FR" sz="1000" b="0" i="0" u="none" strike="noStrike" kern="1200" cap="none" spc="0" baseline="0" dirty="0">
              <a:solidFill>
                <a:srgbClr val="999999"/>
              </a:solidFill>
              <a:uFillTx/>
              <a:latin typeface="Segoe UI" panose="020B0502040204020203" pitchFamily="34" charset="0"/>
              <a:ea typeface="Microsoft YaHei" pitchFamily="2"/>
              <a:cs typeface="Segoe UI" panose="020B0502040204020203" pitchFamily="34" charset="0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431999" y="7089873"/>
            <a:ext cx="647998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0799">
            <a:solidFill>
              <a:srgbClr val="0092BB"/>
            </a:solidFill>
            <a:prstDash val="solid"/>
            <a:miter/>
          </a:ln>
        </p:spPr>
        <p:txBody>
          <a:bodyPr vert="horz" wrap="none" lIns="95399" tIns="50401" rIns="95399" bIns="50401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35643" y="7313453"/>
            <a:ext cx="9323643" cy="1699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None/>
              <a:tabLst/>
              <a:defRPr sz="1000" b="0" i="0" u="none" strike="noStrike" kern="0" cap="none" spc="0" baseline="0">
                <a:solidFill>
                  <a:srgbClr val="999999"/>
                </a:solidFill>
                <a:uFillTx/>
                <a:latin typeface="Sansation" pitchFamily="34"/>
              </a:defRPr>
            </a:pPr>
            <a:endParaRPr lang="fr-FR" sz="1000" b="0" i="0" u="none" strike="noStrike" kern="1200" cap="none" spc="0" baseline="0" dirty="0">
              <a:solidFill>
                <a:srgbClr val="999999"/>
              </a:solidFill>
              <a:uFillTx/>
              <a:latin typeface="Segoe UI" pitchFamily="34"/>
              <a:ea typeface="Sansation-Regular" pitchFamily="34"/>
              <a:cs typeface="Segoe UI" pitchFamily="34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13" name="Groupe 1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15" name="Image 14"/>
              <p:cNvPicPr/>
              <p:nvPr/>
            </p:nvPicPr>
            <p:blipFill>
              <a:blip r:embed="rId4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16" name="Ellipse 15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14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358921" y="229322"/>
            <a:ext cx="6769623" cy="4906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/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Contexte du CTEau Sillon &amp; Marais Nord Loire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1367904" y="1408459"/>
            <a:ext cx="1800199" cy="86409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lvl="0" algn="ctr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dirty="0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Copil 1</a:t>
            </a:r>
            <a:br>
              <a:rPr lang="fr-FR" sz="1600" dirty="0">
                <a:solidFill>
                  <a:schemeClr val="tx1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1600" dirty="0">
                <a:solidFill>
                  <a:schemeClr val="tx1"/>
                </a:solidFill>
                <a:latin typeface="Segoe UI" pitchFamily="34"/>
                <a:ea typeface="Microsoft YaHei" pitchFamily="2"/>
                <a:cs typeface="Segoe UI" pitchFamily="34"/>
              </a:rPr>
              <a:t>lancement</a:t>
            </a:r>
          </a:p>
          <a:p>
            <a:pPr lvl="0" algn="ctr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spc="-30" dirty="0">
                <a:solidFill>
                  <a:schemeClr val="tx1"/>
                </a:solidFill>
                <a:latin typeface="Segoe UI" pitchFamily="34"/>
                <a:ea typeface="Microsoft YaHei" pitchFamily="2"/>
                <a:cs typeface="Segoe UI" pitchFamily="34"/>
              </a:rPr>
              <a:t>14/03/2018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8211764" y="3923853"/>
            <a:ext cx="1800199" cy="86409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hangingPunct="0">
              <a:spcAft>
                <a:spcPts val="600"/>
              </a:spcAft>
            </a:pPr>
            <a:r>
              <a:rPr lang="fr-FR" sz="1600" kern="0" dirty="0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Copil 2</a:t>
            </a:r>
          </a:p>
          <a:p>
            <a:pPr algn="ctr" hangingPunct="0">
              <a:spcAft>
                <a:spcPts val="600"/>
              </a:spcAft>
            </a:pPr>
            <a:r>
              <a:rPr lang="fr-FR" sz="1600" kern="0" dirty="0">
                <a:solidFill>
                  <a:schemeClr val="tx1"/>
                </a:solidFill>
                <a:latin typeface="Segoe UI" pitchFamily="34"/>
                <a:ea typeface="Microsoft YaHei" pitchFamily="2"/>
                <a:cs typeface="Segoe UI" pitchFamily="34"/>
              </a:rPr>
              <a:t>06/07/2018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7200552" y="6228109"/>
            <a:ext cx="1800199" cy="86409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hangingPunct="0">
              <a:spcAft>
                <a:spcPts val="600"/>
              </a:spcAft>
            </a:pPr>
            <a:r>
              <a:rPr lang="fr-FR" sz="1600" kern="0" dirty="0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Copil 3</a:t>
            </a:r>
          </a:p>
          <a:p>
            <a:pPr algn="ctr" hangingPunct="0">
              <a:spcAft>
                <a:spcPts val="600"/>
              </a:spcAft>
            </a:pPr>
            <a:r>
              <a:rPr lang="fr-FR" sz="1600" kern="0" dirty="0">
                <a:solidFill>
                  <a:schemeClr val="tx1"/>
                </a:solidFill>
                <a:latin typeface="Segoe UI" pitchFamily="34"/>
                <a:ea typeface="Microsoft YaHei" pitchFamily="2"/>
                <a:cs typeface="Segoe UI" pitchFamily="34"/>
              </a:rPr>
              <a:t>20/11/2018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282744" y="3995861"/>
            <a:ext cx="1800199" cy="86409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hangingPunct="0">
              <a:spcAft>
                <a:spcPts val="600"/>
              </a:spcAft>
            </a:pPr>
            <a:r>
              <a:rPr lang="fr-FR" sz="1600" kern="0" dirty="0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Copil 4</a:t>
            </a:r>
            <a:br>
              <a:rPr lang="fr-FR" sz="1600" kern="0" dirty="0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</a:br>
            <a:r>
              <a:rPr lang="fr-FR" sz="1600" kern="0" dirty="0">
                <a:solidFill>
                  <a:schemeClr val="tx1"/>
                </a:solidFill>
                <a:latin typeface="Segoe UI" pitchFamily="34"/>
                <a:ea typeface="Microsoft YaHei" pitchFamily="2"/>
                <a:cs typeface="Segoe UI" pitchFamily="34"/>
              </a:rPr>
              <a:t>validation finale</a:t>
            </a:r>
          </a:p>
          <a:p>
            <a:pPr algn="ctr" hangingPunct="0">
              <a:spcAft>
                <a:spcPts val="600"/>
              </a:spcAft>
            </a:pPr>
            <a:r>
              <a:rPr lang="fr-FR" sz="1600" kern="0" dirty="0">
                <a:solidFill>
                  <a:schemeClr val="tx1"/>
                </a:solidFill>
                <a:latin typeface="Segoe UI" pitchFamily="34"/>
                <a:ea typeface="Microsoft YaHei" pitchFamily="2"/>
                <a:cs typeface="Segoe UI" pitchFamily="34"/>
              </a:rPr>
              <a:t>25/04/2019</a:t>
            </a:r>
          </a:p>
        </p:txBody>
      </p:sp>
      <p:cxnSp>
        <p:nvCxnSpPr>
          <p:cNvPr id="7" name="Connecteur droit avec flèche 6"/>
          <p:cNvCxnSpPr>
            <a:stCxn id="19" idx="3"/>
          </p:cNvCxnSpPr>
          <p:nvPr/>
        </p:nvCxnSpPr>
        <p:spPr>
          <a:xfrm>
            <a:off x="3168103" y="1840507"/>
            <a:ext cx="1008113" cy="643186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stCxn id="20" idx="1"/>
          </p:cNvCxnSpPr>
          <p:nvPr/>
        </p:nvCxnSpPr>
        <p:spPr>
          <a:xfrm flipH="1">
            <a:off x="7056536" y="4355901"/>
            <a:ext cx="1155228" cy="0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21" idx="1"/>
          </p:cNvCxnSpPr>
          <p:nvPr/>
        </p:nvCxnSpPr>
        <p:spPr>
          <a:xfrm flipH="1" flipV="1">
            <a:off x="6336456" y="5940077"/>
            <a:ext cx="864096" cy="720080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22" idx="3"/>
          </p:cNvCxnSpPr>
          <p:nvPr/>
        </p:nvCxnSpPr>
        <p:spPr>
          <a:xfrm flipV="1">
            <a:off x="2082943" y="4424431"/>
            <a:ext cx="1085161" cy="3478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à coins arrondis 23"/>
          <p:cNvSpPr/>
          <p:nvPr/>
        </p:nvSpPr>
        <p:spPr>
          <a:xfrm>
            <a:off x="71760" y="6084093"/>
            <a:ext cx="2088232" cy="13070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hangingPunct="0">
              <a:spcAft>
                <a:spcPts val="600"/>
              </a:spcAft>
            </a:pPr>
            <a:r>
              <a:rPr lang="fr-FR" sz="1600" kern="0" dirty="0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 + 2 tables rondes </a:t>
            </a:r>
            <a:r>
              <a:rPr lang="fr-FR" sz="1600" kern="0" dirty="0">
                <a:solidFill>
                  <a:schemeClr val="tx1"/>
                </a:solidFill>
                <a:latin typeface="Segoe UI" panose="020B0502040204020203" pitchFamily="34" charset="0"/>
                <a:ea typeface="Microsoft YaHei" pitchFamily="2"/>
                <a:cs typeface="Segoe UI" panose="020B0502040204020203" pitchFamily="34" charset="0"/>
              </a:rPr>
              <a:t>« cours d’eau » </a:t>
            </a:r>
            <a:br>
              <a:rPr lang="fr-FR" sz="1600" kern="0" dirty="0">
                <a:solidFill>
                  <a:schemeClr val="tx1"/>
                </a:solidFill>
                <a:latin typeface="Segoe UI" panose="020B0502040204020203" pitchFamily="34" charset="0"/>
                <a:ea typeface="Microsoft YaHei" pitchFamily="2"/>
                <a:cs typeface="Segoe UI" panose="020B0502040204020203" pitchFamily="34" charset="0"/>
              </a:rPr>
            </a:br>
            <a:r>
              <a:rPr lang="fr-FR" sz="1600" kern="0" dirty="0">
                <a:solidFill>
                  <a:schemeClr val="tx1"/>
                </a:solidFill>
                <a:latin typeface="Segoe UI" panose="020B0502040204020203" pitchFamily="34" charset="0"/>
                <a:ea typeface="Microsoft YaHei" pitchFamily="2"/>
                <a:cs typeface="Segoe UI" panose="020B0502040204020203" pitchFamily="34" charset="0"/>
              </a:rPr>
              <a:t>et « marais » </a:t>
            </a:r>
            <a:br>
              <a:rPr lang="fr-FR" sz="1600" kern="0" dirty="0">
                <a:solidFill>
                  <a:schemeClr val="tx1"/>
                </a:solidFill>
                <a:latin typeface="Segoe UI" panose="020B0502040204020203" pitchFamily="34" charset="0"/>
                <a:ea typeface="Microsoft YaHei" pitchFamily="2"/>
                <a:cs typeface="Segoe UI" panose="020B0502040204020203" pitchFamily="34" charset="0"/>
              </a:rPr>
            </a:br>
            <a:r>
              <a:rPr lang="fr-FR" sz="1600" kern="0" dirty="0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+ 4 </a:t>
            </a:r>
            <a:r>
              <a:rPr lang="fr-FR" sz="1600" kern="0" dirty="0" err="1">
                <a:solidFill>
                  <a:schemeClr val="tx1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Cotech</a:t>
            </a:r>
            <a:endParaRPr lang="fr-FR" sz="1600" kern="0" dirty="0">
              <a:solidFill>
                <a:schemeClr val="tx1"/>
              </a:solidFill>
              <a:latin typeface="Segoe UI" pitchFamily="34"/>
              <a:ea typeface="Microsoft YaHei" pitchFamily="2"/>
              <a:cs typeface="Segoe UI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05230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/>
          <p:nvPr/>
        </p:nvSpPr>
        <p:spPr>
          <a:xfrm>
            <a:off x="358920" y="974835"/>
            <a:ext cx="9145078" cy="63386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Constats de l’étude préalable au CTEau (2018/19)</a:t>
            </a: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  <a:p>
            <a:pPr lvl="0"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dirty="0">
              <a:solidFill>
                <a:srgbClr val="000000"/>
              </a:solidFill>
              <a:latin typeface="Segoe UI" pitchFamily="34"/>
              <a:ea typeface="Microsoft YaHei" pitchFamily="2"/>
              <a:cs typeface="Segoe UI" pitchFamily="34"/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7389751" y="-828675"/>
            <a:ext cx="3843249" cy="3600400"/>
            <a:chOff x="7389751" y="-828675"/>
            <a:chExt cx="3843249" cy="3600400"/>
          </a:xfrm>
        </p:grpSpPr>
        <p:grpSp>
          <p:nvGrpSpPr>
            <p:cNvPr id="23" name="Groupe 22"/>
            <p:cNvGrpSpPr/>
            <p:nvPr/>
          </p:nvGrpSpPr>
          <p:grpSpPr>
            <a:xfrm>
              <a:off x="7389751" y="-828675"/>
              <a:ext cx="3843249" cy="3600400"/>
              <a:chOff x="6984528" y="-324619"/>
              <a:chExt cx="3843249" cy="3600400"/>
            </a:xfrm>
          </p:grpSpPr>
          <p:pic>
            <p:nvPicPr>
              <p:cNvPr id="28" name="Image 27"/>
              <p:cNvPicPr/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4528" y="-324619"/>
                <a:ext cx="3843249" cy="3600400"/>
              </a:xfrm>
              <a:prstGeom prst="ellipse">
                <a:avLst/>
              </a:prstGeom>
              <a:noFill/>
              <a:effectLst/>
            </p:spPr>
          </p:pic>
          <p:sp>
            <p:nvSpPr>
              <p:cNvPr id="33" name="Ellipse 32"/>
              <p:cNvSpPr/>
              <p:nvPr/>
            </p:nvSpPr>
            <p:spPr>
              <a:xfrm>
                <a:off x="7110809" y="-252611"/>
                <a:ext cx="3644960" cy="338651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25" name="Zone de texte 15"/>
            <p:cNvSpPr txBox="1"/>
            <p:nvPr/>
          </p:nvSpPr>
          <p:spPr>
            <a:xfrm>
              <a:off x="8996917" y="2267669"/>
              <a:ext cx="1096645" cy="335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Philippe Marchand, </a:t>
              </a:r>
              <a:b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</a:br>
              <a:r>
                <a:rPr lang="fr-FR" sz="600" dirty="0">
                  <a:solidFill>
                    <a:schemeClr val="bg1"/>
                  </a:solidFill>
                  <a:effectLst/>
                  <a:latin typeface="Arial"/>
                  <a:ea typeface="Calibri"/>
                  <a:cs typeface="Arial"/>
                </a:rPr>
                <a:t>SAGE Estuaire de la Loire.</a:t>
              </a:r>
              <a:endParaRPr lang="fr-FR" sz="1000" dirty="0">
                <a:solidFill>
                  <a:schemeClr val="bg1"/>
                </a:solidFill>
                <a:effectLst/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3510915" algn="l"/>
                </a:tabLst>
              </a:pPr>
              <a:r>
                <a:rPr lang="fr-FR" sz="3600" b="1" dirty="0">
                  <a:ln w="635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 </a:t>
              </a:r>
              <a:endParaRPr lang="fr-FR" sz="1000" dirty="0">
                <a:effectLst/>
                <a:latin typeface="Arial"/>
                <a:ea typeface="Calibri"/>
                <a:cs typeface="Times New Roman"/>
              </a:endParaRPr>
            </a:p>
          </p:txBody>
        </p:sp>
      </p:grpSp>
      <p:sp>
        <p:nvSpPr>
          <p:cNvPr id="34" name="Titre 1"/>
          <p:cNvSpPr txBox="1">
            <a:spLocks/>
          </p:cNvSpPr>
          <p:nvPr/>
        </p:nvSpPr>
        <p:spPr>
          <a:xfrm>
            <a:off x="358921" y="229322"/>
            <a:ext cx="6769623" cy="4906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4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</a:defRPr>
            </a:lvl1pPr>
          </a:lstStyle>
          <a:p>
            <a:pPr algn="r"/>
            <a:r>
              <a:rPr lang="fr-FR" sz="2400" dirty="0">
                <a:solidFill>
                  <a:srgbClr val="0092B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Contexte du CTEau Sillon &amp; Marais Nord Loire</a:t>
            </a:r>
          </a:p>
        </p:txBody>
      </p:sp>
      <p:pic>
        <p:nvPicPr>
          <p:cNvPr id="15" name="Picture 2" descr="R:\01_Aménagement de l'Espace\016_Eau et Milieux Aquatiques\Cartographies\Carte ME BV SMNL_20191023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9269" y="1619597"/>
            <a:ext cx="67216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287784" y="2297867"/>
            <a:ext cx="3816424" cy="553998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Morphologie des </a:t>
            </a:r>
            <a:r>
              <a:rPr lang="fr-FR" sz="1600" dirty="0">
                <a:solidFill>
                  <a:srgbClr val="000000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cours d’eau dégradée </a:t>
            </a:r>
            <a:br>
              <a:rPr lang="fr-FR" sz="16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1400" i="1" dirty="0">
                <a:solidFill>
                  <a:schemeClr val="bg1"/>
                </a:solidFill>
                <a:latin typeface="Segoe UI" pitchFamily="34"/>
                <a:ea typeface="Microsoft YaHei" pitchFamily="2"/>
                <a:cs typeface="Segoe UI" pitchFamily="34"/>
              </a:rPr>
              <a:t>(lit mineur, ripisylve, continuité…) 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87784" y="3161963"/>
            <a:ext cx="3816424" cy="769441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Des </a:t>
            </a:r>
            <a:r>
              <a:rPr lang="fr-FR" sz="1600" dirty="0">
                <a:solidFill>
                  <a:srgbClr val="000000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marais en état moyen à bon </a:t>
            </a:r>
            <a:r>
              <a:rPr lang="fr-FR" sz="14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rPr>
              <a:t>(fonctions hydraulique, biologique, </a:t>
            </a:r>
            <a:br>
              <a:rPr lang="fr-FR" sz="14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14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rPr>
              <a:t>qualité de l’eau)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287784" y="4305380"/>
            <a:ext cx="3816424" cy="584775"/>
          </a:xfrm>
          <a:prstGeom prst="rect">
            <a:avLst/>
          </a:prstGeom>
          <a:solidFill>
            <a:schemeClr val="accent6">
              <a:lumMod val="75000"/>
              <a:alpha val="50196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altLang="fr-FR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Dysfonctionnements locaux engendrant des problématiques </a:t>
            </a:r>
            <a:r>
              <a:rPr lang="fr-FR" altLang="fr-FR" sz="1600" dirty="0"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  <a:t>inondations</a:t>
            </a:r>
            <a:endParaRPr lang="fr-FR" sz="1600" i="1" dirty="0">
              <a:solidFill>
                <a:schemeClr val="bg1">
                  <a:lumMod val="50000"/>
                </a:schemeClr>
              </a:solidFill>
              <a:latin typeface="Segoe UI" pitchFamily="34"/>
              <a:ea typeface="Microsoft YaHei" pitchFamily="2"/>
              <a:cs typeface="Segoe UI" pitchFamily="34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87784" y="5242644"/>
            <a:ext cx="3816424" cy="769441"/>
          </a:xfrm>
          <a:prstGeom prst="rect">
            <a:avLst/>
          </a:prstGeom>
          <a:solidFill>
            <a:schemeClr val="accent6">
              <a:lumMod val="75000"/>
              <a:alpha val="50196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Nécessité </a:t>
            </a:r>
            <a:r>
              <a:rPr lang="fr-FR" sz="1600" dirty="0">
                <a:solidFill>
                  <a:srgbClr val="000000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d’améliorer la connaissance </a:t>
            </a:r>
            <a:r>
              <a:rPr lang="fr-FR" sz="14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rPr>
              <a:t>(aspects qualité des eaux, étiers libres, espèces </a:t>
            </a:r>
            <a:r>
              <a:rPr lang="fr-FR" sz="14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rPr>
              <a:t>exot</a:t>
            </a:r>
            <a:r>
              <a:rPr lang="fr-FR" sz="14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/>
                <a:ea typeface="Microsoft YaHei" pitchFamily="2"/>
                <a:cs typeface="Segoe UI" pitchFamily="34"/>
              </a:rPr>
              <a:t>. envahissantes émergentes) 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287784" y="6363414"/>
            <a:ext cx="3816424" cy="584775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hangingPunct="0">
              <a:spcAft>
                <a:spcPts val="600"/>
              </a:spcAft>
              <a:defRPr sz="3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dirty="0">
                <a:solidFill>
                  <a:srgbClr val="000000"/>
                </a:solidFill>
                <a:latin typeface="Segoe UI Semibold" panose="020B0702040204020203" pitchFamily="34" charset="0"/>
                <a:ea typeface="Microsoft YaHei" pitchFamily="2"/>
                <a:cs typeface="Segoe UI Semibold" panose="020B0702040204020203" pitchFamily="34" charset="0"/>
              </a:rPr>
              <a:t>Acteurs mobilisés </a:t>
            </a:r>
            <a:r>
              <a:rPr lang="fr-FR" sz="16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pour porter </a:t>
            </a:r>
            <a:br>
              <a:rPr lang="fr-FR" sz="16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</a:br>
            <a:r>
              <a:rPr lang="fr-FR" sz="1600" dirty="0">
                <a:solidFill>
                  <a:srgbClr val="000000"/>
                </a:solidFill>
                <a:latin typeface="Segoe UI" pitchFamily="34"/>
                <a:ea typeface="Microsoft YaHei" pitchFamily="2"/>
                <a:cs typeface="Segoe UI" pitchFamily="34"/>
              </a:rPr>
              <a:t>un programme ambitieux</a:t>
            </a:r>
            <a:endParaRPr lang="fr-FR" sz="1600" i="1" dirty="0">
              <a:solidFill>
                <a:schemeClr val="bg1">
                  <a:lumMod val="50000"/>
                </a:schemeClr>
              </a:solidFill>
              <a:latin typeface="Segoe UI" pitchFamily="34"/>
              <a:ea typeface="Microsoft YaHei" pitchFamily="2"/>
              <a:cs typeface="Segoe UI" pitchFamily="34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5400352" y="2699717"/>
            <a:ext cx="144016" cy="144016"/>
          </a:xfrm>
          <a:prstGeom prst="ellipse">
            <a:avLst/>
          </a:prstGeom>
          <a:solidFill>
            <a:srgbClr val="FF9933">
              <a:alpha val="6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5075441" y="2483693"/>
            <a:ext cx="144016" cy="144016"/>
          </a:xfrm>
          <a:prstGeom prst="ellipse">
            <a:avLst/>
          </a:prstGeom>
          <a:solidFill>
            <a:srgbClr val="FF9933">
              <a:alpha val="6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6648063" y="3563813"/>
            <a:ext cx="144016" cy="144016"/>
          </a:xfrm>
          <a:prstGeom prst="ellipse">
            <a:avLst/>
          </a:prstGeom>
          <a:solidFill>
            <a:srgbClr val="FF9933">
              <a:alpha val="6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8352680" y="5147989"/>
            <a:ext cx="144016" cy="144016"/>
          </a:xfrm>
          <a:prstGeom prst="ellipse">
            <a:avLst/>
          </a:prstGeom>
          <a:solidFill>
            <a:srgbClr val="FF9933">
              <a:alpha val="6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7560592" y="4563214"/>
            <a:ext cx="144016" cy="144016"/>
          </a:xfrm>
          <a:prstGeom prst="ellipse">
            <a:avLst/>
          </a:prstGeom>
          <a:solidFill>
            <a:srgbClr val="FF9933">
              <a:alpha val="6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5" name="Groupe 34"/>
          <p:cNvGrpSpPr/>
          <p:nvPr/>
        </p:nvGrpSpPr>
        <p:grpSpPr>
          <a:xfrm>
            <a:off x="-35643" y="6974750"/>
            <a:ext cx="10115640" cy="508625"/>
            <a:chOff x="-35643" y="6974750"/>
            <a:chExt cx="10115640" cy="508625"/>
          </a:xfrm>
        </p:grpSpPr>
        <p:sp>
          <p:nvSpPr>
            <p:cNvPr id="36" name="ZoneTexte 35"/>
            <p:cNvSpPr txBox="1"/>
            <p:nvPr/>
          </p:nvSpPr>
          <p:spPr>
            <a:xfrm>
              <a:off x="9172876" y="6974750"/>
              <a:ext cx="264737" cy="29554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4" tIns="44997" rIns="90004" bIns="44997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fld id="{409D24C0-C9D8-4DBA-B01F-32F02510F828}" type="slidenum">
                <a:rPr>
                  <a:latin typeface="Segoe UI" panose="020B0502040204020203" pitchFamily="34" charset="0"/>
                  <a:cs typeface="Segoe UI" panose="020B0502040204020203" pitchFamily="34" charset="0"/>
                </a:rPr>
                <a:t>9</a:t>
              </a:fld>
              <a:endParaRPr lang="fr-FR" sz="1000" b="0" i="0" u="none" strike="noStrike" kern="1200" cap="none" spc="0" baseline="0" dirty="0">
                <a:solidFill>
                  <a:srgbClr val="999999"/>
                </a:solidFill>
                <a:uFillTx/>
                <a:latin typeface="Segoe UI" panose="020B0502040204020203" pitchFamily="34" charset="0"/>
                <a:ea typeface="Microsoft YaHei" pitchFamily="2"/>
                <a:cs typeface="Segoe UI" panose="020B0502040204020203" pitchFamily="34" charset="0"/>
              </a:endParaRPr>
            </a:p>
          </p:txBody>
        </p:sp>
        <p:sp>
          <p:nvSpPr>
            <p:cNvPr id="37" name="Connecteur droit 9"/>
            <p:cNvSpPr/>
            <p:nvPr/>
          </p:nvSpPr>
          <p:spPr>
            <a:xfrm>
              <a:off x="9431999" y="7089873"/>
              <a:ext cx="647998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10799">
              <a:solidFill>
                <a:srgbClr val="0092BB"/>
              </a:solidFill>
              <a:prstDash val="solid"/>
              <a:miter/>
            </a:ln>
          </p:spPr>
          <p:txBody>
            <a:bodyPr vert="horz" wrap="none" lIns="95399" tIns="50401" rIns="95399" bIns="50401" anchor="ctr" anchorCtr="0" compatLnSpc="0"/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-35643" y="7313453"/>
              <a:ext cx="9323643" cy="1699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850"/>
                </a:spcAft>
                <a:buNone/>
                <a:tabLst/>
                <a:defRPr sz="1000" b="0" i="0" u="none" strike="noStrike" kern="0" cap="none" spc="0" baseline="0">
                  <a:solidFill>
                    <a:srgbClr val="999999"/>
                  </a:solidFill>
                  <a:uFillTx/>
                  <a:latin typeface="Sansation" pitchFamily="34"/>
                </a:defRPr>
              </a:pPr>
              <a:endParaRPr lang="fr-FR" sz="1000" b="0" i="0" u="none" strike="noStrike" kern="1200" cap="none" spc="0" baseline="0" dirty="0">
                <a:solidFill>
                  <a:srgbClr val="999999"/>
                </a:solidFill>
                <a:uFillTx/>
                <a:latin typeface="Segoe UI" pitchFamily="34"/>
                <a:ea typeface="Sansation-Regular" pitchFamily="34"/>
                <a:cs typeface="Segoe UI" pitchFamily="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6773165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15684</TotalTime>
  <Words>3537</Words>
  <Application>Microsoft Office PowerPoint</Application>
  <PresentationFormat>Personnalisé</PresentationFormat>
  <Paragraphs>724</Paragraphs>
  <Slides>40</Slides>
  <Notes>39</Notes>
  <HiddenSlides>18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55" baseType="lpstr">
      <vt:lpstr>Microsoft YaHei</vt:lpstr>
      <vt:lpstr>SimSun</vt:lpstr>
      <vt:lpstr>Arial</vt:lpstr>
      <vt:lpstr>Calibri</vt:lpstr>
      <vt:lpstr>Lucida Sans</vt:lpstr>
      <vt:lpstr>Lucida Sans Unicode</vt:lpstr>
      <vt:lpstr>Sansation-Regular</vt:lpstr>
      <vt:lpstr>Segoe UI</vt:lpstr>
      <vt:lpstr>Segoe UI Light</vt:lpstr>
      <vt:lpstr>Segoe UI Semibold</vt:lpstr>
      <vt:lpstr>Symbol</vt:lpstr>
      <vt:lpstr>Tahoma</vt:lpstr>
      <vt:lpstr>Times New Roman</vt:lpstr>
      <vt:lpstr>Wingdings</vt:lpstr>
      <vt:lpstr>Standard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RODRIGUES Elodie</dc:creator>
  <cp:lastModifiedBy>Mathieu Bourgeois Mitard</cp:lastModifiedBy>
  <cp:revision>765</cp:revision>
  <cp:lastPrinted>2021-12-24T08:25:34Z</cp:lastPrinted>
  <dcterms:created xsi:type="dcterms:W3CDTF">2017-11-13T16:11:00Z</dcterms:created>
  <dcterms:modified xsi:type="dcterms:W3CDTF">2023-01-26T15:59:59Z</dcterms:modified>
</cp:coreProperties>
</file>